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charts/chart5.xml" ContentType="application/vnd.openxmlformats-officedocument.drawingml.chart+xml"/>
  <Override PartName="/ppt/charts/chart6.xml" ContentType="application/vnd.openxmlformats-officedocument.drawingml.chart+xml"/>
  <Override PartName="/ppt/slideMasters/slideMaster14.xml" ContentType="application/vnd.openxmlformats-officedocument.presentationml.slideMaster+xml"/>
  <Override PartName="/ppt/slides/slide14.xml" ContentType="application/vnd.openxmlformats-officedocument.presentationml.slide+xml"/>
  <Override PartName="/ppt/charts/chart7.xml" ContentType="application/vnd.openxmlformats-officedocument.drawingml.chart+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charts/chart8.xml" ContentType="application/vnd.openxmlformats-officedocument.drawingml.chart+xml"/>
  <Override PartName="/ppt/charts/chart9.xml" ContentType="application/vnd.openxmlformats-officedocument.drawingml.chart+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charts/chart10.xml" ContentType="application/vnd.openxmlformats-officedocument.drawingml.chart+xml"/>
  <Override PartName="/ppt/charts/chart11.xml" ContentType="application/vnd.openxmlformats-officedocument.drawingml.chart+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charts/chart12.xml" ContentType="application/vnd.openxmlformats-officedocument.drawingml.chart+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charts/chart13.xml" ContentType="application/vnd.openxmlformats-officedocument.drawingml.chart+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charts/chart14.xml" ContentType="application/vnd.openxmlformats-officedocument.drawingml.chart+xml"/>
  <Override PartName="/ppt/charts/chart15.xml" ContentType="application/vnd.openxmlformats-officedocument.drawingml.chart+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notesMasterIdLst>
    <p:notesMasterId r:id="rId5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clustered"/>
        <c:varyColors val="0"/>
        <c:ser>
          <c:idx val="0"/>
          <c:order val="0"/>
          <c:tx>
            <c:strRef>
              <c:f>Sheet1!$B$1</c:f>
              <c:strCache>
                <c:ptCount val="1"/>
                <c:pt idx="0">
                  <c:v>Sentiment</c:v>
                </c:pt>
              </c:strCache>
            </c:strRef>
          </c:tx>
          <c:spPr>
            <a:solidFill>
              <a:srgbClr val="00BAEC">
                <a:alpha val="100000"/>
              </a:srgbClr>
            </a:solidFill>
            <a:ln w="12700" cap="flat">
              <a:solidFill>
                <a:srgbClr val="F1F1F1"/>
              </a:solidFill>
              <a:prstDash val="solid"/>
              <a:round/>
            </a:ln>
            <a:effectLst/>
          </c:spPr>
          <c:invertIfNegative val="0"/>
          <c:dLbls>
            <c:numFmt formatCode="#,##0" sourceLinked="0"/>
            <c:txPr>
              <a:bodyPr/>
              <a:lstStyle/>
              <a:p>
                <a:pPr>
                  <a:defRPr b="0" i="0" strike="noStrike" sz="1200" u="none">
                    <a:solidFill>
                      <a:srgbClr val="FFFFFF"/>
                    </a:solidFill>
                    <a:latin typeface="rubik"/>
                  </a:defRPr>
                </a:pPr>
              </a:p>
            </c:txPr>
            <c:dLblPos val="ctr"/>
            <c:showLegendKey val="0"/>
            <c:showVal val="1"/>
            <c:showCatName val="0"/>
            <c:showSerName val="0"/>
            <c:showPercent val="0"/>
            <c:showBubbleSize val="0"/>
            <c:showLeaderLines val="0"/>
          </c:dLbls>
          <c:dPt>
            <c:idx val="0"/>
            <c:invertIfNegative val="0"/>
            <c:bubble3D val="0"/>
            <c:spPr>
              <a:solidFill>
                <a:srgbClr val="00BAEC"/>
              </a:solidFill>
              <a:effectLst/>
            </c:spPr>
          </c:dPt>
          <c:dPt>
            <c:idx val="1"/>
            <c:invertIfNegative val="0"/>
            <c:bubble3D val="0"/>
            <c:spPr>
              <a:solidFill>
                <a:srgbClr val="003366"/>
              </a:solidFill>
              <a:effectLst/>
            </c:spPr>
          </c:dPt>
          <c:cat>
            <c:multiLvlStrRef>
              <c:f>Sheet1!$A$2:$A$3</c:f>
              <c:multiLvlStrCache>
                <c:ptCount val="2"/>
                <c:lvl>
                  <c:pt idx="0">
                    <c:v>Talk</c:v>
                  </c:pt>
                  <c:pt idx="1">
                    <c:v>Talker</c:v>
                  </c:pt>
                </c:lvl>
              </c:multiLvlStrCache>
            </c:multiLvlStrRef>
          </c:cat>
          <c:val>
            <c:numRef>
              <c:f>Sheet1!$B$2:$B$3</c:f>
              <c:numCache>
                <c:formatCode>General</c:formatCode>
                <c:ptCount val="2"/>
                <c:pt idx="0">
                  <c:v>5896</c:v>
                </c:pt>
                <c:pt idx="1">
                  <c:v>3770</c:v>
                </c:pt>
              </c:numCache>
            </c:numRef>
          </c:val>
        </c:ser>
        <c:dLbls>
          <c:numFmt formatCode="#,##0" sourceLinked="0"/>
          <c:txPr>
            <a:bodyPr/>
            <a:lstStyle/>
            <a:p>
              <a:pPr>
                <a:defRPr b="0" i="0" strike="noStrike" sz="1200" u="none">
                  <a:solidFill>
                    <a:srgbClr val="FFFFFF"/>
                  </a:solidFill>
                  <a:latin typeface="rubik"/>
                </a:defRPr>
              </a:pPr>
            </a:p>
          </c:txPr>
          <c:dLblPos val="ctr"/>
          <c:showLegendKey val="0"/>
          <c:showVal val="1"/>
          <c:showCatName val="0"/>
          <c:showSerName val="0"/>
          <c:showPercent val="0"/>
          <c:showBubbleSize val="0"/>
          <c:showLeaderLines val="0"/>
        </c:dLbls>
        <c:gapWidth val="10"/>
        <c:overlap val="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100" b="0" i="0" u="none" strike="noStrike">
                <a:solidFill>
                  <a:srgbClr val="9D9D9C"/>
                </a:solidFill>
                <a:latin typeface="Calibri"/>
              </a:defRPr>
            </a:pPr>
            <a:endParaRPr lang="en-US"/>
          </a:p>
        </c:txPr>
        <c:crossAx val="2094734552"/>
        <c:crosses val="autoZero"/>
        <c:auto val="1"/>
        <c:lblAlgn val="ctr"/>
        <c:noMultiLvlLbl val="1"/>
      </c:catAx>
      <c:valAx>
        <c:axId val="2094734552"/>
        <c:scaling>
          <c:orientation val="minMax"/>
        </c:scaling>
        <c:delete val="0"/>
        <c:axPos val="b"/>
        <c:numFmt formatCode="General" sourceLinked="0"/>
        <c:majorTickMark val="out"/>
        <c:minorTickMark val="none"/>
        <c:tickLblPos val="low"/>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plotVisOnly val="1"/>
    <c:dispBlanksAs val="span"/>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Peak Day</c:v>
                </c:pt>
              </c:strCache>
            </c:strRef>
          </c:tx>
          <c:spPr>
            <a:solidFill>
              <a:srgbClr val="CCCCCC">
                <a:alpha val="100000"/>
              </a:srgbClr>
            </a:solidFill>
            <a:ln w="9525" cap="flat">
              <a:solidFill>
                <a:srgbClr val="F9F9F9"/>
              </a:solidFill>
              <a:prstDash val="solid"/>
              <a:round/>
            </a:ln>
            <a:effectLst/>
          </c:spPr>
          <c:invertIfNegative val="0"/>
          <c:dLbls>
            <c:numFmt formatCode="#,##0" sourceLinked="0"/>
            <c:txPr>
              <a:bodyPr/>
              <a:lstStyle/>
              <a:p>
                <a:pPr>
                  <a:defRPr b="0" i="0" strike="noStrike" sz="1100" u="none">
                    <a:solidFill>
                      <a:srgbClr val="000000"/>
                    </a:solidFill>
                    <a:latin typeface="rubik"/>
                  </a:defRPr>
                </a:pPr>
              </a:p>
            </c:txPr>
            <c:showLegendKey val="0"/>
            <c:showVal val="0"/>
            <c:showCatName val="0"/>
            <c:showSerName val="0"/>
            <c:showPercent val="0"/>
            <c:showBubbleSize val="0"/>
            <c:showLeaderLines val="0"/>
          </c:dLbls>
          <c:dPt>
            <c:idx val="0"/>
            <c:invertIfNegative val="0"/>
            <c:bubble3D val="0"/>
            <c:spPr>
              <a:solidFill>
                <a:srgbClr val="CCCCCC"/>
              </a:solidFill>
              <a:effectLst/>
            </c:spPr>
          </c:dPt>
          <c:dPt>
            <c:idx val="1"/>
            <c:invertIfNegative val="0"/>
            <c:bubble3D val="0"/>
            <c:spPr>
              <a:solidFill>
                <a:srgbClr val="CCCCCC"/>
              </a:solidFill>
              <a:effectLst/>
            </c:spPr>
          </c:dPt>
          <c:dPt>
            <c:idx val="2"/>
            <c:invertIfNegative val="0"/>
            <c:bubble3D val="0"/>
            <c:spPr>
              <a:solidFill>
                <a:srgbClr val="CCCCCC"/>
              </a:solidFill>
              <a:effectLst/>
            </c:spPr>
          </c:dPt>
          <c:dPt>
            <c:idx val="3"/>
            <c:invertIfNegative val="0"/>
            <c:bubble3D val="0"/>
            <c:spPr>
              <a:solidFill>
                <a:srgbClr val="CCCCCC"/>
              </a:solidFill>
              <a:effectLst/>
            </c:spPr>
          </c:dPt>
          <c:dPt>
            <c:idx val="4"/>
            <c:invertIfNegative val="0"/>
            <c:bubble3D val="0"/>
            <c:spPr>
              <a:solidFill>
                <a:srgbClr val="00BAEC"/>
              </a:solidFill>
              <a:effectLst/>
            </c:spPr>
          </c:dPt>
          <c:dPt>
            <c:idx val="5"/>
            <c:invertIfNegative val="0"/>
            <c:bubble3D val="0"/>
            <c:spPr>
              <a:solidFill>
                <a:srgbClr val="CCCCCC"/>
              </a:solidFill>
              <a:effectLst/>
            </c:spPr>
          </c:dPt>
          <c:dPt>
            <c:idx val="6"/>
            <c:invertIfNegative val="0"/>
            <c:bubble3D val="0"/>
            <c:spPr>
              <a:solidFill>
                <a:srgbClr val="CCCCCC"/>
              </a:solidFill>
              <a:effectLst/>
            </c:spPr>
          </c:dPt>
          <c:cat>
            <c:multiLvlStrRef>
              <c:f>Sheet1!$A$2:$A$8</c:f>
              <c:multiLvlStrCache>
                <c:ptCount val="7"/>
                <c:lvl>
                  <c:pt idx="0">
                    <c:v>Monday</c:v>
                  </c:pt>
                  <c:pt idx="1">
                    <c:v>Tuesday</c:v>
                  </c:pt>
                  <c:pt idx="2">
                    <c:v>Wednesday</c:v>
                  </c:pt>
                  <c:pt idx="3">
                    <c:v>Thursday</c:v>
                  </c:pt>
                  <c:pt idx="4">
                    <c:v>Friday</c:v>
                  </c:pt>
                  <c:pt idx="5">
                    <c:v>Saturday</c:v>
                  </c:pt>
                  <c:pt idx="6">
                    <c:v>Sunday</c:v>
                  </c:pt>
                </c:lvl>
              </c:multiLvlStrCache>
            </c:multiLvlStrRef>
          </c:cat>
          <c:val>
            <c:numRef>
              <c:f>Sheet1!$B$2:$B$8</c:f>
              <c:numCache>
                <c:formatCode>General</c:formatCode>
                <c:ptCount val="7"/>
                <c:pt idx="0">
                  <c:v>54</c:v>
                </c:pt>
                <c:pt idx="1">
                  <c:v>46</c:v>
                </c:pt>
                <c:pt idx="2">
                  <c:v>74</c:v>
                </c:pt>
                <c:pt idx="3">
                  <c:v>140</c:v>
                </c:pt>
                <c:pt idx="4">
                  <c:v>264</c:v>
                </c:pt>
                <c:pt idx="5">
                  <c:v>47</c:v>
                </c:pt>
                <c:pt idx="6">
                  <c:v>77</c:v>
                </c:pt>
              </c:numCache>
            </c:numRef>
          </c:val>
        </c:ser>
        <c:dLbls>
          <c:numFmt formatCode="#,##0" sourceLinked="0"/>
          <c:txPr>
            <a:bodyPr/>
            <a:lstStyle/>
            <a:p>
              <a:pPr>
                <a:defRPr b="0" i="0" strike="noStrike" sz="1100" u="none">
                  <a:solidFill>
                    <a:srgbClr val="000000"/>
                  </a:solidFill>
                  <a:latin typeface="rubik"/>
                </a:defRPr>
              </a:pPr>
            </a:p>
          </c:txPr>
          <c:showLegendKey val="0"/>
          <c:showVal val="0"/>
          <c:showCatName val="0"/>
          <c:showSerName val="0"/>
          <c:showPercent val="0"/>
          <c:showBubbleSize val="0"/>
          <c:showLeaderLines val="0"/>
        </c:dLbls>
        <c:gapWidth val="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100" b="0" i="0" u="none" strike="noStrike">
                <a:solidFill>
                  <a:srgbClr val="9D9D9C"/>
                </a:solidFill>
                <a:latin typeface="Calibri"/>
              </a:defRPr>
            </a:pPr>
            <a:endParaRPr lang="en-US"/>
          </a:p>
        </c:txPr>
        <c:crossAx val="2094734552"/>
        <c:crosses val="autoZero"/>
        <c:auto val="1"/>
        <c:lblAlgn val="ctr"/>
        <c:noMultiLvlLbl val="1"/>
      </c:catAx>
      <c:valAx>
        <c:axId val="2094734552"/>
        <c:scaling>
          <c:orientation val="minMax"/>
        </c:scaling>
        <c:delete val="0"/>
        <c:axPos val="l"/>
        <c:numFmt formatCode="General" sourceLinked="0"/>
        <c:majorTickMark val="out"/>
        <c:minorTickMark val="none"/>
        <c:tickLblPos val="nextTo"/>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plotVisOnly val="1"/>
    <c:dispBlanksAs val="span"/>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Peak Time</c:v>
                </c:pt>
              </c:strCache>
            </c:strRef>
          </c:tx>
          <c:spPr>
            <a:solidFill>
              <a:srgbClr val="00BAEC">
                <a:alpha val="100000"/>
              </a:srgbClr>
            </a:solidFill>
            <a:ln w="9525" cap="flat">
              <a:solidFill>
                <a:srgbClr val="F9F9F9"/>
              </a:solidFill>
              <a:prstDash val="solid"/>
              <a:round/>
            </a:ln>
            <a:effectLst/>
          </c:spPr>
          <c:invertIfNegative val="0"/>
          <c:dLbls>
            <c:numFmt formatCode="#,##0" sourceLinked="0"/>
            <c:txPr>
              <a:bodyPr/>
              <a:lstStyle/>
              <a:p>
                <a:pPr>
                  <a:defRPr b="0" i="0" strike="noStrike" sz="1100" u="none">
                    <a:solidFill>
                      <a:srgbClr val="000000"/>
                    </a:solidFill>
                    <a:latin typeface="rubik"/>
                  </a:defRPr>
                </a:pPr>
              </a:p>
            </c:txPr>
            <c:showLegendKey val="0"/>
            <c:showVal val="0"/>
            <c:showCatName val="0"/>
            <c:showSerName val="0"/>
            <c:showPercent val="0"/>
            <c:showBubbleSize val="0"/>
            <c:showLeaderLines val="0"/>
          </c:dLbls>
          <c:dPt>
            <c:idx val="0"/>
            <c:invertIfNegative val="0"/>
            <c:bubble3D val="0"/>
            <c:spPr>
              <a:solidFill>
                <a:srgbClr val="00BAEC"/>
              </a:solidFill>
              <a:effectLst/>
            </c:spPr>
          </c:dPt>
          <c:dPt>
            <c:idx val="1"/>
            <c:invertIfNegative val="0"/>
            <c:bubble3D val="0"/>
            <c:spPr>
              <a:solidFill>
                <a:srgbClr val="CCCCCC"/>
              </a:solidFill>
              <a:effectLst/>
            </c:spPr>
          </c:dPt>
          <c:dPt>
            <c:idx val="2"/>
            <c:invertIfNegative val="0"/>
            <c:bubble3D val="0"/>
            <c:spPr>
              <a:solidFill>
                <a:srgbClr val="CCCCCC"/>
              </a:solidFill>
              <a:effectLst/>
            </c:spPr>
          </c:dPt>
          <c:dPt>
            <c:idx val="3"/>
            <c:invertIfNegative val="0"/>
            <c:bubble3D val="0"/>
            <c:spPr>
              <a:solidFill>
                <a:srgbClr val="CCCCCC"/>
              </a:solidFill>
              <a:effectLst/>
            </c:spPr>
          </c:dPt>
          <c:dPt>
            <c:idx val="4"/>
            <c:invertIfNegative val="0"/>
            <c:bubble3D val="0"/>
            <c:spPr>
              <a:solidFill>
                <a:srgbClr val="CCCCCC"/>
              </a:solidFill>
              <a:effectLst/>
            </c:spPr>
          </c:dPt>
          <c:dPt>
            <c:idx val="5"/>
            <c:invertIfNegative val="0"/>
            <c:bubble3D val="0"/>
            <c:spPr>
              <a:solidFill>
                <a:srgbClr val="CCCCCC"/>
              </a:solidFill>
              <a:effectLst/>
            </c:spPr>
          </c:dPt>
          <c:dPt>
            <c:idx val="6"/>
            <c:invertIfNegative val="0"/>
            <c:bubble3D val="0"/>
            <c:spPr>
              <a:solidFill>
                <a:srgbClr val="CCCCCC"/>
              </a:solidFill>
              <a:effectLst/>
            </c:spPr>
          </c:dPt>
          <c:dPt>
            <c:idx val="7"/>
            <c:invertIfNegative val="0"/>
            <c:bubble3D val="0"/>
            <c:spPr>
              <a:solidFill>
                <a:srgbClr val="CCCCCC"/>
              </a:solidFill>
              <a:effectLst/>
            </c:spPr>
          </c:dPt>
          <c:dPt>
            <c:idx val="8"/>
            <c:invertIfNegative val="0"/>
            <c:bubble3D val="0"/>
            <c:spPr>
              <a:solidFill>
                <a:srgbClr val="CCCCCC"/>
              </a:solidFill>
              <a:effectLst/>
            </c:spPr>
          </c:dPt>
          <c:dPt>
            <c:idx val="9"/>
            <c:invertIfNegative val="0"/>
            <c:bubble3D val="0"/>
            <c:spPr>
              <a:solidFill>
                <a:srgbClr val="CCCCCC"/>
              </a:solidFill>
              <a:effectLst/>
            </c:spPr>
          </c:dPt>
          <c:dPt>
            <c:idx val="10"/>
            <c:invertIfNegative val="0"/>
            <c:bubble3D val="0"/>
            <c:spPr>
              <a:solidFill>
                <a:srgbClr val="CCCCCC"/>
              </a:solidFill>
              <a:effectLst/>
            </c:spPr>
          </c:dPt>
          <c:dPt>
            <c:idx val="11"/>
            <c:invertIfNegative val="0"/>
            <c:bubble3D val="0"/>
            <c:spPr>
              <a:solidFill>
                <a:srgbClr val="CCCCCC"/>
              </a:solidFill>
              <a:effectLst/>
            </c:spPr>
          </c:dPt>
          <c:dPt>
            <c:idx val="12"/>
            <c:invertIfNegative val="0"/>
            <c:bubble3D val="0"/>
            <c:spPr>
              <a:solidFill>
                <a:srgbClr val="CCCCCC"/>
              </a:solidFill>
              <a:effectLst/>
            </c:spPr>
          </c:dPt>
          <c:dPt>
            <c:idx val="13"/>
            <c:invertIfNegative val="0"/>
            <c:bubble3D val="0"/>
            <c:spPr>
              <a:solidFill>
                <a:srgbClr val="CCCCCC"/>
              </a:solidFill>
              <a:effectLst/>
            </c:spPr>
          </c:dPt>
          <c:dPt>
            <c:idx val="14"/>
            <c:invertIfNegative val="0"/>
            <c:bubble3D val="0"/>
            <c:spPr>
              <a:solidFill>
                <a:srgbClr val="CCCCCC"/>
              </a:solidFill>
              <a:effectLst/>
            </c:spPr>
          </c:dPt>
          <c:dPt>
            <c:idx val="15"/>
            <c:invertIfNegative val="0"/>
            <c:bubble3D val="0"/>
            <c:spPr>
              <a:solidFill>
                <a:srgbClr val="CCCCCC"/>
              </a:solidFill>
              <a:effectLst/>
            </c:spPr>
          </c:dPt>
          <c:dPt>
            <c:idx val="16"/>
            <c:invertIfNegative val="0"/>
            <c:bubble3D val="0"/>
            <c:spPr>
              <a:solidFill>
                <a:srgbClr val="CCCCCC"/>
              </a:solidFill>
              <a:effectLst/>
            </c:spPr>
          </c:dPt>
          <c:dPt>
            <c:idx val="17"/>
            <c:invertIfNegative val="0"/>
            <c:bubble3D val="0"/>
            <c:spPr>
              <a:solidFill>
                <a:srgbClr val="CCCCCC"/>
              </a:solidFill>
              <a:effectLst/>
            </c:spPr>
          </c:dPt>
          <c:dPt>
            <c:idx val="18"/>
            <c:invertIfNegative val="0"/>
            <c:bubble3D val="0"/>
            <c:spPr>
              <a:solidFill>
                <a:srgbClr val="CCCCCC"/>
              </a:solidFill>
              <a:effectLst/>
            </c:spPr>
          </c:dPt>
          <c:dPt>
            <c:idx val="19"/>
            <c:invertIfNegative val="0"/>
            <c:bubble3D val="0"/>
            <c:spPr>
              <a:solidFill>
                <a:srgbClr val="CCCCCC"/>
              </a:solidFill>
              <a:effectLst/>
            </c:spPr>
          </c:dPt>
          <c:dPt>
            <c:idx val="20"/>
            <c:invertIfNegative val="0"/>
            <c:bubble3D val="0"/>
            <c:spPr>
              <a:solidFill>
                <a:srgbClr val="CCCCCC"/>
              </a:solidFill>
              <a:effectLst/>
            </c:spPr>
          </c:dPt>
          <c:dPt>
            <c:idx val="21"/>
            <c:invertIfNegative val="0"/>
            <c:bubble3D val="0"/>
            <c:spPr>
              <a:solidFill>
                <a:srgbClr val="CCCCCC"/>
              </a:solidFill>
              <a:effectLst/>
            </c:spPr>
          </c:dPt>
          <c:dPt>
            <c:idx val="22"/>
            <c:invertIfNegative val="0"/>
            <c:bubble3D val="0"/>
            <c:spPr>
              <a:solidFill>
                <a:srgbClr val="CCCCCC"/>
              </a:solidFill>
              <a:effectLst/>
            </c:spPr>
          </c:dPt>
          <c:dPt>
            <c:idx val="23"/>
            <c:invertIfNegative val="0"/>
            <c:bubble3D val="0"/>
            <c:spPr>
              <a:solidFill>
                <a:srgbClr val="CCCCCC"/>
              </a:solidFill>
              <a:effectLst/>
            </c:spPr>
          </c:dPt>
          <c:cat>
            <c:multiLvlStrRef>
              <c:f>Sheet1!$A$2:$A$25</c:f>
              <c:multiLvlStrCache>
                <c:ptCount val="24"/>
                <c:lvl>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lvl>
              </c:multiLvlStrCache>
            </c:multiLvlStrRef>
          </c:cat>
          <c:val>
            <c:numRef>
              <c:f>Sheet1!$B$2:$B$25</c:f>
              <c:numCache>
                <c:formatCode>General</c:formatCode>
                <c:ptCount val="24"/>
                <c:pt idx="0">
                  <c:v>264</c:v>
                </c:pt>
                <c:pt idx="1">
                  <c:v>154</c:v>
                </c:pt>
                <c:pt idx="2">
                  <c:v>15</c:v>
                </c:pt>
                <c:pt idx="3">
                  <c:v>14</c:v>
                </c:pt>
                <c:pt idx="4">
                  <c:v>21</c:v>
                </c:pt>
                <c:pt idx="5">
                  <c:v>21</c:v>
                </c:pt>
                <c:pt idx="6">
                  <c:v>30</c:v>
                </c:pt>
                <c:pt idx="7">
                  <c:v>29</c:v>
                </c:pt>
                <c:pt idx="8">
                  <c:v>44</c:v>
                </c:pt>
                <c:pt idx="9">
                  <c:v>55</c:v>
                </c:pt>
                <c:pt idx="10">
                  <c:v>49</c:v>
                </c:pt>
                <c:pt idx="11">
                  <c:v>41</c:v>
                </c:pt>
                <c:pt idx="12">
                  <c:v>73</c:v>
                </c:pt>
                <c:pt idx="13">
                  <c:v>62</c:v>
                </c:pt>
                <c:pt idx="14">
                  <c:v>77</c:v>
                </c:pt>
                <c:pt idx="15">
                  <c:v>74</c:v>
                </c:pt>
                <c:pt idx="16">
                  <c:v>74</c:v>
                </c:pt>
                <c:pt idx="17">
                  <c:v>152</c:v>
                </c:pt>
                <c:pt idx="18">
                  <c:v>66</c:v>
                </c:pt>
                <c:pt idx="19">
                  <c:v>61</c:v>
                </c:pt>
                <c:pt idx="20">
                  <c:v>67</c:v>
                </c:pt>
                <c:pt idx="21">
                  <c:v>80</c:v>
                </c:pt>
                <c:pt idx="22">
                  <c:v>49</c:v>
                </c:pt>
                <c:pt idx="23">
                  <c:v>140</c:v>
                </c:pt>
              </c:numCache>
            </c:numRef>
          </c:val>
        </c:ser>
        <c:dLbls>
          <c:numFmt formatCode="#,##0" sourceLinked="0"/>
          <c:txPr>
            <a:bodyPr/>
            <a:lstStyle/>
            <a:p>
              <a:pPr>
                <a:defRPr b="0" i="0" strike="noStrike" sz="1100" u="none">
                  <a:solidFill>
                    <a:srgbClr val="000000"/>
                  </a:solidFill>
                  <a:latin typeface="rubik"/>
                </a:defRPr>
              </a:pPr>
            </a:p>
          </c:txPr>
          <c:showLegendKey val="0"/>
          <c:showVal val="0"/>
          <c:showCatName val="0"/>
          <c:showSerName val="0"/>
          <c:showPercent val="0"/>
          <c:showBubbleSize val="0"/>
          <c:showLeaderLines val="0"/>
        </c:dLbls>
        <c:gapWidth val="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100" b="0" i="0" u="none" strike="noStrike">
                <a:solidFill>
                  <a:srgbClr val="9D9D9C"/>
                </a:solidFill>
                <a:latin typeface="Calibri"/>
              </a:defRPr>
            </a:pPr>
            <a:endParaRPr lang="en-US"/>
          </a:p>
        </c:txPr>
        <c:crossAx val="2094734552"/>
        <c:crosses val="autoZero"/>
        <c:auto val="1"/>
        <c:lblAlgn val="ctr"/>
        <c:noMultiLvlLbl val="1"/>
      </c:catAx>
      <c:valAx>
        <c:axId val="2094734552"/>
        <c:scaling>
          <c:orientation val="minMax"/>
        </c:scaling>
        <c:delete val="0"/>
        <c:axPos val="l"/>
        <c:numFmt formatCode="General" sourceLinked="0"/>
        <c:majorTickMark val="out"/>
        <c:minorTickMark val="none"/>
        <c:tickLblPos val="nextTo"/>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plotVisOnly val="1"/>
    <c:dispBlanksAs val="span"/>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pieChart>
        <c:varyColors val="1"/>
        <c:ser>
          <c:idx val="0"/>
          <c:order val="0"/>
          <c:tx>
            <c:strRef>
              <c:f>Sheet1!$B$1</c:f>
              <c:strCache>
                <c:ptCount val="1"/>
                <c:pt idx="0">
                  <c:v>Share Of Voice</c:v>
                </c:pt>
              </c:strCache>
            </c:strRef>
          </c:tx>
          <c:spPr>
            <a:solidFill>
              <a:schemeClr val="accent1"/>
            </a:solidFill>
            <a:ln w="9525" cap="flat">
              <a:solidFill>
                <a:srgbClr val="F9F9F9"/>
              </a:solidFill>
              <a:prstDash val="solid"/>
              <a:round/>
            </a:ln>
            <a:effectLst/>
          </c:spPr>
          <c:dPt>
            <c:idx val="0"/>
            <c:bubble3D val="0"/>
            <c:spPr>
              <a:solidFill>
                <a:srgbClr val="3874CB"/>
              </a:solidFill>
              <a:ln w="12700" cap="flat">
                <a:solidFill>
                  <a:srgbClr val="F1F1F1"/>
                </a:solidFill>
                <a:prstDash val="solid"/>
                <a:round/>
              </a:ln>
              <a:effectLst/>
            </c:spPr>
          </c:dPt>
          <c:dPt>
            <c:idx val="1"/>
            <c:bubble3D val="0"/>
            <c:spPr>
              <a:solidFill>
                <a:srgbClr val="61B258"/>
              </a:solidFill>
              <a:ln w="12700" cap="flat">
                <a:solidFill>
                  <a:srgbClr val="F1F1F1"/>
                </a:solidFill>
                <a:prstDash val="solid"/>
                <a:round/>
              </a:ln>
              <a:effectLst/>
            </c:spPr>
          </c:dPt>
          <c:dPt>
            <c:idx val="2"/>
            <c:bubble3D val="0"/>
            <c:spPr>
              <a:solidFill>
                <a:srgbClr val="FACB00"/>
              </a:solidFill>
              <a:ln w="12700" cap="flat">
                <a:solidFill>
                  <a:srgbClr val="F1F1F1"/>
                </a:solidFill>
                <a:prstDash val="solid"/>
                <a:round/>
              </a:ln>
              <a:effectLst/>
            </c:spPr>
          </c:dPt>
          <c:dPt>
            <c:idx val="3"/>
            <c:bubble3D val="0"/>
            <c:spPr>
              <a:solidFill>
                <a:srgbClr val="C23F38"/>
              </a:solidFill>
              <a:ln w="12700" cap="flat">
                <a:solidFill>
                  <a:srgbClr val="F1F1F1"/>
                </a:solidFill>
                <a:prstDash val="solid"/>
                <a:round/>
              </a:ln>
              <a:effectLst/>
            </c:spPr>
          </c:dPt>
          <c:dPt>
            <c:idx val="4"/>
            <c:bubble3D val="0"/>
            <c:spPr>
              <a:solidFill>
                <a:srgbClr val="54B9D1"/>
              </a:solidFill>
              <a:ln w="12700" cap="flat">
                <a:solidFill>
                  <a:srgbClr val="F1F1F1"/>
                </a:solidFill>
                <a:prstDash val="solid"/>
                <a:round/>
              </a:ln>
              <a:effectLst/>
            </c:spPr>
          </c:dPt>
          <c:dPt>
            <c:idx val="5"/>
            <c:bubble3D val="0"/>
            <c:spPr>
              <a:solidFill>
                <a:srgbClr val="91218C"/>
              </a:solidFill>
              <a:ln w="12700" cap="flat">
                <a:solidFill>
                  <a:srgbClr val="F1F1F1"/>
                </a:solidFill>
                <a:prstDash val="solid"/>
                <a:round/>
              </a:ln>
              <a:effectLst/>
            </c:spPr>
          </c:dPt>
          <c:dLbls>
            <c:dLbl>
              <c:idx val="0"/>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1"/>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2"/>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3"/>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4"/>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5"/>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numFmt formatCode="0%" sourceLinked="0"/>
            <c:txPr>
              <a:bodyPr/>
              <a:lstStyle/>
              <a:p>
                <a:pPr>
                  <a:defRPr sz="1800" b="0" i="0" u="none" strike="noStrike">
                    <a:solidFill>
                      <a:srgbClr val="000000"/>
                    </a:solidFill>
                    <a:latin typeface="Arial"/>
                  </a:defRPr>
                </a:pPr>
              </a:p>
            </c:txPr>
            <c:dLblPos val="ctr"/>
            <c:showLegendKey val="0"/>
            <c:showVal val="0"/>
            <c:showCatName val="1"/>
            <c:showSerName val="0"/>
            <c:showPercent val="1"/>
            <c:showBubbleSize val="0"/>
            <c:showLeaderLines val="1"/>
          </c:dLbls>
          <c:cat>
            <c:strRef>
              <c:f>Sheet1!$A$2:$A$7</c:f>
              <c:strCache>
                <c:ptCount val="6"/>
                <c:pt idx="0">
                  <c:v>Universitas Gajah Mada</c:v>
                </c:pt>
                <c:pt idx="1">
                  <c:v>Institut Teknologi Bandung</c:v>
                </c:pt>
                <c:pt idx="2">
                  <c:v>Universitas Airlangga</c:v>
                </c:pt>
                <c:pt idx="3">
                  <c:v>Institut Pertanian Bogor</c:v>
                </c:pt>
                <c:pt idx="4">
                  <c:v>Universitas Brawijaya</c:v>
                </c:pt>
                <c:pt idx="5">
                  <c:v>Universitas Negeri Malang</c:v>
                </c:pt>
              </c:strCache>
            </c:strRef>
          </c:cat>
          <c:val>
            <c:numRef>
              <c:f>Sheet1!$B$2:$B$7</c:f>
              <c:numCache>
                <c:ptCount val="6"/>
                <c:pt idx="0">
                  <c:v>47101</c:v>
                </c:pt>
                <c:pt idx="1">
                  <c:v>44566</c:v>
                </c:pt>
                <c:pt idx="2">
                  <c:v>42508</c:v>
                </c:pt>
                <c:pt idx="3">
                  <c:v>14554</c:v>
                </c:pt>
                <c:pt idx="4">
                  <c:v>5896</c:v>
                </c:pt>
                <c:pt idx="5">
                  <c:v>318</c:v>
                </c:pt>
              </c:numCache>
            </c:numRef>
          </c:val>
        </c:ser>
        <c:firstSliceAng val="0"/>
      </c:pieChart>
      <c:spPr>
        <a:noFill/>
        <a:ln>
          <a:noFill/>
        </a:ln>
        <a:effectLst/>
      </c:spPr>
    </c:plotArea>
    <c:legend>
      <c:legendPos val="b"/>
      <c:overlay val="0"/>
      <c:txPr>
        <a:bodyPr/>
        <a:lstStyle/>
        <a:p>
          <a:pPr>
            <a:defRPr sz="1100">      </a:defRPr>
          </a:pPr>
          <a:endParaRPr lang="en-US"/>
        </a:p>
      </c:txPr>
    </c:legend>
    <c:plotVisOnly val="1"/>
    <c:dispBlanksAs val="span"/>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stacked"/>
        <c:varyColors val="0"/>
        <c:ser>
          <c:idx val="0"/>
          <c:order val="0"/>
          <c:tx>
            <c:strRef>
              <c:f>Sheet1!$B$1</c:f>
              <c:strCache>
                <c:ptCount val="1"/>
                <c:pt idx="0">
                  <c:v>Positive</c:v>
                </c:pt>
              </c:strCache>
            </c:strRef>
          </c:tx>
          <c:spPr>
            <a:solidFill>
              <a:srgbClr val="21BF7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Sheet1!$A$2:$A$7</c:f>
              <c:multiLvlStrCache>
                <c:ptCount val="6"/>
                <c:lvl>
                  <c:pt idx="0">
                    <c:v>Universitas Gajah Mada</c:v>
                  </c:pt>
                  <c:pt idx="1">
                    <c:v>Institut Teknologi Bandung</c:v>
                  </c:pt>
                  <c:pt idx="2">
                    <c:v>Universitas Airlangga</c:v>
                  </c:pt>
                  <c:pt idx="3">
                    <c:v>Institut Pertanian Bogor</c:v>
                  </c:pt>
                  <c:pt idx="4">
                    <c:v>Universitas Brawijaya</c:v>
                  </c:pt>
                  <c:pt idx="5">
                    <c:v>Universitas Negeri Malang</c:v>
                  </c:pt>
                </c:lvl>
              </c:multiLvlStrCache>
            </c:multiLvlStrRef>
          </c:cat>
          <c:val>
            <c:numRef>
              <c:f>Sheet1!$B$2:$B$7</c:f>
              <c:numCache>
                <c:formatCode>General</c:formatCode>
                <c:ptCount val="6"/>
                <c:pt idx="0">
                  <c:v>0.4456168658839515</c:v>
                </c:pt>
                <c:pt idx="1">
                  <c:v>0.4732531526275636</c:v>
                </c:pt>
                <c:pt idx="2">
                  <c:v>0.49475392867224993</c:v>
                </c:pt>
                <c:pt idx="3">
                  <c:v>0.2968943245843067</c:v>
                </c:pt>
                <c:pt idx="4">
                  <c:v>0.19080732700135686</c:v>
                </c:pt>
                <c:pt idx="5">
                  <c:v>0.5723270440251572</c:v>
                </c:pt>
              </c:numCache>
            </c:numRef>
          </c:val>
        </c:ser>
        <c:ser>
          <c:idx val="1"/>
          <c:order val="1"/>
          <c:tx>
            <c:strRef>
              <c:f>Sheet1!$C$1</c:f>
              <c:strCache>
                <c:ptCount val="1"/>
                <c:pt idx="0">
                  <c:v>Negative</c:v>
                </c:pt>
              </c:strCache>
            </c:strRef>
          </c:tx>
          <c:spPr>
            <a:solidFill>
              <a:srgbClr val="FD5E5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Sheet1!$A$2:$A$7</c:f>
              <c:multiLvlStrCache>
                <c:ptCount val="6"/>
                <c:lvl>
                  <c:pt idx="0">
                    <c:v>Universitas Gajah Mada</c:v>
                  </c:pt>
                  <c:pt idx="1">
                    <c:v>Institut Teknologi Bandung</c:v>
                  </c:pt>
                  <c:pt idx="2">
                    <c:v>Universitas Airlangga</c:v>
                  </c:pt>
                  <c:pt idx="3">
                    <c:v>Institut Pertanian Bogor</c:v>
                  </c:pt>
                  <c:pt idx="4">
                    <c:v>Universitas Brawijaya</c:v>
                  </c:pt>
                  <c:pt idx="5">
                    <c:v>Universitas Negeri Malang</c:v>
                  </c:pt>
                </c:lvl>
              </c:multiLvlStrCache>
            </c:multiLvlStrRef>
          </c:cat>
          <c:val>
            <c:numRef>
              <c:f>Sheet1!$C$2:$C$7</c:f>
              <c:numCache>
                <c:formatCode>General</c:formatCode>
                <c:ptCount val="6"/>
                <c:pt idx="0">
                  <c:v>0.025477166089891933</c:v>
                </c:pt>
                <c:pt idx="1">
                  <c:v>0.08845308082394651</c:v>
                </c:pt>
                <c:pt idx="2">
                  <c:v>0.04417991907405665</c:v>
                </c:pt>
                <c:pt idx="3">
                  <c:v>0.0391644908616188</c:v>
                </c:pt>
                <c:pt idx="4">
                  <c:v>0.008310719131614654</c:v>
                </c:pt>
                <c:pt idx="5">
                  <c:v>0.0031446540880503146</c:v>
                </c:pt>
              </c:numCache>
            </c:numRef>
          </c:val>
        </c:ser>
        <c:ser>
          <c:idx val="2"/>
          <c:order val="2"/>
          <c:tx>
            <c:strRef>
              <c:f>Sheet1!$D$1</c:f>
              <c:strCache>
                <c:ptCount val="1"/>
                <c:pt idx="0">
                  <c:v>Neutral</c:v>
                </c:pt>
              </c:strCache>
            </c:strRef>
          </c:tx>
          <c:spPr>
            <a:solidFill>
              <a:srgbClr val="1DA1F2"/>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Sheet1!$A$2:$A$7</c:f>
              <c:multiLvlStrCache>
                <c:ptCount val="6"/>
                <c:lvl>
                  <c:pt idx="0">
                    <c:v>Universitas Gajah Mada</c:v>
                  </c:pt>
                  <c:pt idx="1">
                    <c:v>Institut Teknologi Bandung</c:v>
                  </c:pt>
                  <c:pt idx="2">
                    <c:v>Universitas Airlangga</c:v>
                  </c:pt>
                  <c:pt idx="3">
                    <c:v>Institut Pertanian Bogor</c:v>
                  </c:pt>
                  <c:pt idx="4">
                    <c:v>Universitas Brawijaya</c:v>
                  </c:pt>
                  <c:pt idx="5">
                    <c:v>Universitas Negeri Malang</c:v>
                  </c:pt>
                </c:lvl>
              </c:multiLvlStrCache>
            </c:multiLvlStrRef>
          </c:cat>
          <c:val>
            <c:numRef>
              <c:f>Sheet1!$D$2:$D$7</c:f>
              <c:numCache>
                <c:formatCode>General</c:formatCode>
                <c:ptCount val="6"/>
                <c:pt idx="0">
                  <c:v>0.5289059680261565</c:v>
                </c:pt>
                <c:pt idx="1">
                  <c:v>0.4382937665484899</c:v>
                </c:pt>
                <c:pt idx="2">
                  <c:v>0.4610661522536934</c:v>
                </c:pt>
                <c:pt idx="3">
                  <c:v>0.6639411845540745</c:v>
                </c:pt>
                <c:pt idx="4">
                  <c:v>0.8008819538670285</c:v>
                </c:pt>
                <c:pt idx="5">
                  <c:v>0.42452830188679247</c:v>
                </c:pt>
              </c:numCache>
            </c:numRef>
          </c:val>
        </c:ser>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6350" cap="flat">
              <a:solidFill>
                <a:srgbClr val="D9D9D9"/>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pieChart>
        <c:varyColors val="1"/>
        <c:ser>
          <c:idx val="0"/>
          <c:order val="0"/>
          <c:tx>
            <c:strRef>
              <c:f>Sheet1!$B$1</c:f>
              <c:strCache>
                <c:ptCount val="1"/>
                <c:pt idx="0">
                  <c:v>Share Of Voice</c:v>
                </c:pt>
              </c:strCache>
            </c:strRef>
          </c:tx>
          <c:spPr>
            <a:solidFill>
              <a:schemeClr val="accent1"/>
            </a:solidFill>
            <a:ln w="9525" cap="flat">
              <a:solidFill>
                <a:srgbClr val="F9F9F9"/>
              </a:solidFill>
              <a:prstDash val="solid"/>
              <a:round/>
            </a:ln>
            <a:effectLst/>
          </c:spPr>
          <c:dPt>
            <c:idx val="0"/>
            <c:bubble3D val="0"/>
            <c:spPr>
              <a:solidFill>
                <a:srgbClr val="3874CB"/>
              </a:solidFill>
              <a:ln w="12700" cap="flat">
                <a:solidFill>
                  <a:srgbClr val="F1F1F1"/>
                </a:solidFill>
                <a:prstDash val="solid"/>
                <a:round/>
              </a:ln>
              <a:effectLst/>
            </c:spPr>
          </c:dPt>
          <c:dPt>
            <c:idx val="1"/>
            <c:bubble3D val="0"/>
            <c:spPr>
              <a:solidFill>
                <a:srgbClr val="61B258"/>
              </a:solidFill>
              <a:ln w="12700" cap="flat">
                <a:solidFill>
                  <a:srgbClr val="F1F1F1"/>
                </a:solidFill>
                <a:prstDash val="solid"/>
                <a:round/>
              </a:ln>
              <a:effectLst/>
            </c:spPr>
          </c:dPt>
          <c:dPt>
            <c:idx val="2"/>
            <c:bubble3D val="0"/>
            <c:spPr>
              <a:solidFill>
                <a:srgbClr val="FACB00"/>
              </a:solidFill>
              <a:ln w="12700" cap="flat">
                <a:solidFill>
                  <a:srgbClr val="F1F1F1"/>
                </a:solidFill>
                <a:prstDash val="solid"/>
                <a:round/>
              </a:ln>
              <a:effectLst/>
            </c:spPr>
          </c:dPt>
          <c:dPt>
            <c:idx val="3"/>
            <c:bubble3D val="0"/>
            <c:spPr>
              <a:solidFill>
                <a:srgbClr val="C23F38"/>
              </a:solidFill>
              <a:ln w="12700" cap="flat">
                <a:solidFill>
                  <a:srgbClr val="F1F1F1"/>
                </a:solidFill>
                <a:prstDash val="solid"/>
                <a:round/>
              </a:ln>
              <a:effectLst/>
            </c:spPr>
          </c:dPt>
          <c:dPt>
            <c:idx val="4"/>
            <c:bubble3D val="0"/>
            <c:spPr>
              <a:solidFill>
                <a:srgbClr val="54B9D1"/>
              </a:solidFill>
              <a:ln w="12700" cap="flat">
                <a:solidFill>
                  <a:srgbClr val="F1F1F1"/>
                </a:solidFill>
                <a:prstDash val="solid"/>
                <a:round/>
              </a:ln>
              <a:effectLst/>
            </c:spPr>
          </c:dPt>
          <c:dLbls>
            <c:dLbl>
              <c:idx val="0"/>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1"/>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2"/>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3"/>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4"/>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numFmt formatCode="0%" sourceLinked="0"/>
            <c:txPr>
              <a:bodyPr/>
              <a:lstStyle/>
              <a:p>
                <a:pPr>
                  <a:defRPr sz="1800" b="0" i="0" u="none" strike="noStrike">
                    <a:solidFill>
                      <a:srgbClr val="000000"/>
                    </a:solidFill>
                    <a:latin typeface="Arial"/>
                  </a:defRPr>
                </a:pPr>
              </a:p>
            </c:txPr>
            <c:dLblPos val="ctr"/>
            <c:showLegendKey val="0"/>
            <c:showVal val="0"/>
            <c:showCatName val="1"/>
            <c:showSerName val="0"/>
            <c:showPercent val="1"/>
            <c:showBubbleSize val="0"/>
            <c:showLeaderLines val="1"/>
          </c:dLbls>
          <c:cat>
            <c:strRef>
              <c:f>Sheet1!$A$2:$A$6</c:f>
              <c:strCache>
                <c:ptCount val="5"/>
                <c:pt idx="0">
                  <c:v>Alumni Dan Peluang Karir</c:v>
                </c:pt>
                <c:pt idx="1">
                  <c:v>Fasilitas</c:v>
                </c:pt>
                <c:pt idx="2">
                  <c:v>Program Dan Kurikulum</c:v>
                </c:pt>
                <c:pt idx="3">
                  <c:v>Biaya Kuliah</c:v>
                </c:pt>
                <c:pt idx="4">
                  <c:v>Pengajar/dosen</c:v>
                </c:pt>
              </c:strCache>
            </c:strRef>
          </c:cat>
          <c:val>
            <c:numRef>
              <c:f>Sheet1!$B$2:$B$6</c:f>
              <c:numCache>
                <c:ptCount val="5"/>
                <c:pt idx="0">
                  <c:v>13751</c:v>
                </c:pt>
                <c:pt idx="1">
                  <c:v>10550</c:v>
                </c:pt>
                <c:pt idx="2">
                  <c:v>9359</c:v>
                </c:pt>
                <c:pt idx="3">
                  <c:v>7882</c:v>
                </c:pt>
                <c:pt idx="4">
                  <c:v>3908</c:v>
                </c:pt>
              </c:numCache>
            </c:numRef>
          </c:val>
        </c:ser>
        <c:firstSliceAng val="0"/>
      </c:pieChart>
      <c:spPr>
        <a:noFill/>
        <a:ln>
          <a:noFill/>
        </a:ln>
        <a:effectLst/>
      </c:spPr>
    </c:plotArea>
    <c:legend>
      <c:legendPos val="b"/>
      <c:overlay val="0"/>
      <c:txPr>
        <a:bodyPr/>
        <a:lstStyle/>
        <a:p>
          <a:pPr>
            <a:defRPr sz="1100">      </a:defRPr>
          </a:pPr>
          <a:endParaRPr lang="en-US"/>
        </a:p>
      </c:txPr>
    </c:legend>
    <c:plotVisOnly val="1"/>
    <c:dispBlanksAs val="span"/>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clustered"/>
        <c:varyColors val="0"/>
        <c:ser>
          <c:idx val="0"/>
          <c:order val="0"/>
          <c:tx>
            <c:strRef>
              <c:f>Sheet1!$B$1</c:f>
              <c:strCache>
                <c:ptCount val="1"/>
                <c:pt idx="0">
                  <c:v>Share Of Voice</c:v>
                </c:pt>
              </c:strCache>
            </c:strRef>
          </c:tx>
          <c:spPr>
            <a:solidFill>
              <a:srgbClr val="3874CB">
                <a:alpha val="100000"/>
              </a:srgbClr>
            </a:solidFill>
            <a:ln w="12700" cap="flat">
              <a:solidFill>
                <a:srgbClr val="F1F1F1"/>
              </a:solidFill>
              <a:prstDash val="solid"/>
              <a:round/>
            </a:ln>
            <a:effectLst/>
          </c:spPr>
          <c:invertIfNegative val="0"/>
          <c:dLbls>
            <c:numFmt formatCode="#,##0" sourceLinked="0"/>
            <c:txPr>
              <a:bodyPr/>
              <a:lstStyle/>
              <a:p>
                <a:pPr>
                  <a:defRPr b="0" i="0" strike="noStrike" sz="1100" u="none">
                    <a:solidFill>
                      <a:srgbClr val="FFFFFF"/>
                    </a:solidFill>
                    <a:latin typeface="rubik"/>
                  </a:defRPr>
                </a:pPr>
              </a:p>
            </c:txPr>
            <c:dLblPos val="inEnd"/>
            <c:showLegendKey val="0"/>
            <c:showVal val="1"/>
            <c:showCatName val="0"/>
            <c:showSerName val="0"/>
            <c:showPercent val="0"/>
            <c:showBubbleSize val="0"/>
            <c:showLeaderLines val="0"/>
          </c:dLbls>
          <c:dPt>
            <c:idx val="0"/>
            <c:invertIfNegative val="0"/>
            <c:bubble3D val="0"/>
            <c:spPr>
              <a:solidFill>
                <a:srgbClr val="3874CB"/>
              </a:solidFill>
              <a:effectLst/>
            </c:spPr>
          </c:dPt>
          <c:dPt>
            <c:idx val="1"/>
            <c:invertIfNegative val="0"/>
            <c:bubble3D val="0"/>
            <c:spPr>
              <a:solidFill>
                <a:srgbClr val="61B258"/>
              </a:solidFill>
              <a:effectLst/>
            </c:spPr>
          </c:dPt>
          <c:dPt>
            <c:idx val="2"/>
            <c:invertIfNegative val="0"/>
            <c:bubble3D val="0"/>
            <c:spPr>
              <a:solidFill>
                <a:srgbClr val="FACB00"/>
              </a:solidFill>
              <a:effectLst/>
            </c:spPr>
          </c:dPt>
          <c:dPt>
            <c:idx val="3"/>
            <c:invertIfNegative val="0"/>
            <c:bubble3D val="0"/>
            <c:spPr>
              <a:solidFill>
                <a:srgbClr val="C23F38"/>
              </a:solidFill>
              <a:effectLst/>
            </c:spPr>
          </c:dPt>
          <c:dPt>
            <c:idx val="4"/>
            <c:invertIfNegative val="0"/>
            <c:bubble3D val="0"/>
            <c:spPr>
              <a:solidFill>
                <a:srgbClr val="54B9D1"/>
              </a:solidFill>
              <a:effectLst/>
            </c:spPr>
          </c:dPt>
          <c:cat>
            <c:multiLvlStrRef>
              <c:f>Sheet1!$A$2:$A$6</c:f>
              <c:multiLvlStrCache>
                <c:ptCount val="5"/>
                <c:lvl>
                  <c:pt idx="0">
                    <c:v>Pengajar/dosen</c:v>
                  </c:pt>
                  <c:pt idx="1">
                    <c:v>Biaya Kuliah</c:v>
                  </c:pt>
                  <c:pt idx="2">
                    <c:v>Program Dan Kurikulum</c:v>
                  </c:pt>
                  <c:pt idx="3">
                    <c:v>Fasilitas</c:v>
                  </c:pt>
                  <c:pt idx="4">
                    <c:v>Alumni Dan Peluang Karir</c:v>
                  </c:pt>
                </c:lvl>
              </c:multiLvlStrCache>
            </c:multiLvlStrRef>
          </c:cat>
          <c:val>
            <c:numRef>
              <c:f>Sheet1!$B$2:$B$6</c:f>
              <c:numCache>
                <c:formatCode>General</c:formatCode>
                <c:ptCount val="5"/>
                <c:pt idx="0">
                  <c:v>3908</c:v>
                </c:pt>
                <c:pt idx="1">
                  <c:v>7882</c:v>
                </c:pt>
                <c:pt idx="2">
                  <c:v>9359</c:v>
                </c:pt>
                <c:pt idx="3">
                  <c:v>10550</c:v>
                </c:pt>
                <c:pt idx="4">
                  <c:v>13751</c:v>
                </c:pt>
              </c:numCache>
            </c:numRef>
          </c:val>
        </c:ser>
        <c:dLbls>
          <c:numFmt formatCode="#,##0" sourceLinked="0"/>
          <c:txPr>
            <a:bodyPr/>
            <a:lstStyle/>
            <a:p>
              <a:pPr>
                <a:defRPr b="0" i="0" strike="noStrike" sz="1100" u="none">
                  <a:solidFill>
                    <a:srgbClr val="FFFFFF"/>
                  </a:solidFill>
                  <a:latin typeface="rubik"/>
                </a:defRPr>
              </a:pPr>
            </a:p>
          </c:txPr>
          <c:dLblPos val="inEnd"/>
          <c:showLegendKey val="0"/>
          <c:showVal val="1"/>
          <c:showCatName val="0"/>
          <c:showSerName val="0"/>
          <c:showPercent val="0"/>
          <c:showBubbleSize val="0"/>
          <c:showLeaderLines val="0"/>
        </c:dLbls>
        <c:gapWidth val="50"/>
        <c:overlap val="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100" b="0" i="0" u="none" strike="noStrike">
                <a:solidFill>
                  <a:srgbClr val="9D9D9C"/>
                </a:solidFill>
                <a:latin typeface="Calibri"/>
              </a:defRPr>
            </a:pPr>
            <a:endParaRPr lang="en-US"/>
          </a:p>
        </c:txPr>
        <c:crossAx val="2094734552"/>
        <c:crosses val="autoZero"/>
        <c:auto val="1"/>
        <c:lblAlgn val="ctr"/>
        <c:noMultiLvlLbl val="1"/>
      </c:catAx>
      <c:valAx>
        <c:axId val="2094734552"/>
        <c:scaling>
          <c:orientation val="minMax"/>
        </c:scaling>
        <c:delete val="1"/>
        <c:axPos val="b"/>
        <c:numFmt formatCode="General" sourceLinked="0"/>
        <c:majorTickMark val="out"/>
        <c:minorTickMark val="none"/>
        <c:tickLblPos val="low"/>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legend>
      <c:legendPos val="b"/>
      <c:overlay val="0"/>
      <c:txPr>
        <a:bodyPr/>
        <a:lstStyle/>
        <a:p>
          <a:pPr>
            <a:defRPr sz="1100">
              <a:solidFill>
                <a:srgbClr val="1A1A00"/>
              </a:solidFill>
            </a:defRPr>
          </a:pPr>
          <a:endParaRPr lang="en-US"/>
        </a:p>
      </c:txPr>
    </c:legend>
    <c:plotVisOnly val="1"/>
    <c:dispBlanksAs val="span"/>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clustered"/>
        <c:varyColors val="0"/>
        <c:ser>
          <c:idx val="0"/>
          <c:order val="0"/>
          <c:tx>
            <c:strRef>
              <c:f>Sheet1!$B$1</c:f>
              <c:strCache>
                <c:ptCount val="1"/>
                <c:pt idx="0">
                  <c:v>Sentiment</c:v>
                </c:pt>
              </c:strCache>
            </c:strRef>
          </c:tx>
          <c:spPr>
            <a:solidFill>
              <a:srgbClr val="003366">
                <a:alpha val="100000"/>
              </a:srgbClr>
            </a:solidFill>
            <a:ln w="12700" cap="flat">
              <a:solidFill>
                <a:srgbClr val="F1F1F1"/>
              </a:solidFill>
              <a:prstDash val="solid"/>
              <a:round/>
            </a:ln>
            <a:effectLst/>
          </c:spPr>
          <c:invertIfNegative val="0"/>
          <c:dLbls>
            <c:numFmt formatCode="#,##0" sourceLinked="0"/>
            <c:txPr>
              <a:bodyPr/>
              <a:lstStyle/>
              <a:p>
                <a:pPr>
                  <a:defRPr b="0" i="0" strike="noStrike" sz="1200" u="none">
                    <a:solidFill>
                      <a:srgbClr val="FFFFFF"/>
                    </a:solidFill>
                    <a:latin typeface="rubik"/>
                  </a:defRPr>
                </a:pPr>
              </a:p>
            </c:txPr>
            <c:dLblPos val="ctr"/>
            <c:showLegendKey val="0"/>
            <c:showVal val="1"/>
            <c:showCatName val="0"/>
            <c:showSerName val="0"/>
            <c:showPercent val="0"/>
            <c:showBubbleSize val="0"/>
            <c:showLeaderLines val="0"/>
          </c:dLbls>
          <c:dPt>
            <c:idx val="0"/>
            <c:invertIfNegative val="0"/>
            <c:bubble3D val="0"/>
            <c:spPr>
              <a:solidFill>
                <a:srgbClr val="003366"/>
              </a:solidFill>
              <a:effectLst/>
            </c:spPr>
          </c:dPt>
          <c:dPt>
            <c:idx val="1"/>
            <c:invertIfNegative val="0"/>
            <c:bubble3D val="0"/>
            <c:spPr>
              <a:solidFill>
                <a:srgbClr val="00BAEC"/>
              </a:solidFill>
              <a:effectLst/>
            </c:spPr>
          </c:dPt>
          <c:cat>
            <c:multiLvlStrRef>
              <c:f>Sheet1!$A$2:$A$3</c:f>
              <c:multiLvlStrCache>
                <c:ptCount val="2"/>
                <c:lvl>
                  <c:pt idx="0">
                    <c:v>Total Article</c:v>
                  </c:pt>
                  <c:pt idx="1">
                    <c:v>Total Media</c:v>
                  </c:pt>
                </c:lvl>
              </c:multiLvlStrCache>
            </c:multiLvlStrRef>
          </c:cat>
          <c:val>
            <c:numRef>
              <c:f>Sheet1!$B$2:$B$3</c:f>
              <c:numCache>
                <c:formatCode>General</c:formatCode>
                <c:ptCount val="2"/>
                <c:pt idx="0">
                  <c:v>1647</c:v>
                </c:pt>
                <c:pt idx="1">
                  <c:v>501</c:v>
                </c:pt>
              </c:numCache>
            </c:numRef>
          </c:val>
        </c:ser>
        <c:dLbls>
          <c:numFmt formatCode="#,##0" sourceLinked="0"/>
          <c:txPr>
            <a:bodyPr/>
            <a:lstStyle/>
            <a:p>
              <a:pPr>
                <a:defRPr b="0" i="0" strike="noStrike" sz="1200" u="none">
                  <a:solidFill>
                    <a:srgbClr val="FFFFFF"/>
                  </a:solidFill>
                  <a:latin typeface="rubik"/>
                </a:defRPr>
              </a:pPr>
            </a:p>
          </c:txPr>
          <c:dLblPos val="ctr"/>
          <c:showLegendKey val="0"/>
          <c:showVal val="1"/>
          <c:showCatName val="0"/>
          <c:showSerName val="0"/>
          <c:showPercent val="0"/>
          <c:showBubbleSize val="0"/>
          <c:showLeaderLines val="0"/>
        </c:dLbls>
        <c:gapWidth val="10"/>
        <c:overlap val="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100" b="0" i="0" u="none" strike="noStrike">
                <a:solidFill>
                  <a:srgbClr val="9D9D9C"/>
                </a:solidFill>
                <a:latin typeface="Calibri"/>
              </a:defRPr>
            </a:pPr>
            <a:endParaRPr lang="en-US"/>
          </a:p>
        </c:txPr>
        <c:crossAx val="2094734552"/>
        <c:crosses val="autoZero"/>
        <c:auto val="1"/>
        <c:lblAlgn val="ctr"/>
        <c:noMultiLvlLbl val="1"/>
      </c:catAx>
      <c:valAx>
        <c:axId val="2094734552"/>
        <c:scaling>
          <c:orientation val="minMax"/>
        </c:scaling>
        <c:delete val="0"/>
        <c:axPos val="b"/>
        <c:numFmt formatCode="General" sourceLinked="0"/>
        <c:majorTickMark val="out"/>
        <c:minorTickMark val="none"/>
        <c:tickLblPos val="low"/>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plotVisOnly val="1"/>
    <c:dispBlanksAs val="span"/>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stacked"/>
        <c:varyColors val="0"/>
        <c:ser>
          <c:idx val="0"/>
          <c:order val="0"/>
          <c:tx>
            <c:strRef>
              <c:f>Sheet1!$B$1</c:f>
              <c:strCache>
                <c:ptCount val="1"/>
                <c:pt idx="0">
                  <c:v>Positive</c:v>
                </c:pt>
              </c:strCache>
            </c:strRef>
          </c:tx>
          <c:spPr>
            <a:solidFill>
              <a:srgbClr val="21BF7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Sheet1!$A$2:$A$2</c:f>
              <c:multiLvlStrCache>
                <c:ptCount val="1"/>
                <c:lvl>
                  <c:pt idx="0">
                    <c:v> </c:v>
                  </c:pt>
                </c:lvl>
              </c:multiLvlStrCache>
            </c:multiLvlStrRef>
          </c:cat>
          <c:val>
            <c:numRef>
              <c:f>Sheet1!$B$2:$B$2</c:f>
              <c:numCache>
                <c:formatCode>General</c:formatCode>
                <c:ptCount val="1"/>
                <c:pt idx="0">
                  <c:v>0.19080732700135686</c:v>
                </c:pt>
              </c:numCache>
            </c:numRef>
          </c:val>
        </c:ser>
        <c:ser>
          <c:idx val="1"/>
          <c:order val="1"/>
          <c:tx>
            <c:strRef>
              <c:f>Sheet1!$C$1</c:f>
              <c:strCache>
                <c:ptCount val="1"/>
                <c:pt idx="0">
                  <c:v>Negative</c:v>
                </c:pt>
              </c:strCache>
            </c:strRef>
          </c:tx>
          <c:spPr>
            <a:solidFill>
              <a:srgbClr val="FD5E5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Sheet1!$A$2:$A$2</c:f>
              <c:multiLvlStrCache>
                <c:ptCount val="1"/>
                <c:lvl>
                  <c:pt idx="0">
                    <c:v> </c:v>
                  </c:pt>
                </c:lvl>
              </c:multiLvlStrCache>
            </c:multiLvlStrRef>
          </c:cat>
          <c:val>
            <c:numRef>
              <c:f>Sheet1!$C$2:$C$2</c:f>
              <c:numCache>
                <c:formatCode>General</c:formatCode>
                <c:ptCount val="1"/>
                <c:pt idx="0">
                  <c:v>0.008310719131614654</c:v>
                </c:pt>
              </c:numCache>
            </c:numRef>
          </c:val>
        </c:ser>
        <c:ser>
          <c:idx val="2"/>
          <c:order val="2"/>
          <c:tx>
            <c:strRef>
              <c:f>Sheet1!$D$1</c:f>
              <c:strCache>
                <c:ptCount val="1"/>
                <c:pt idx="0">
                  <c:v>Neutral</c:v>
                </c:pt>
              </c:strCache>
            </c:strRef>
          </c:tx>
          <c:spPr>
            <a:solidFill>
              <a:srgbClr val="1DA1F2"/>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Sheet1!$A$2:$A$2</c:f>
              <c:multiLvlStrCache>
                <c:ptCount val="1"/>
                <c:lvl>
                  <c:pt idx="0">
                    <c:v> </c:v>
                  </c:pt>
                </c:lvl>
              </c:multiLvlStrCache>
            </c:multiLvlStrRef>
          </c:cat>
          <c:val>
            <c:numRef>
              <c:f>Sheet1!$D$2:$D$2</c:f>
              <c:numCache>
                <c:formatCode>General</c:formatCode>
                <c:ptCount val="1"/>
                <c:pt idx="0">
                  <c:v>0.8008819538670285</c:v>
                </c:pt>
              </c:numCache>
            </c:numRef>
          </c:val>
        </c:ser>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6350" cap="flat">
              <a:solidFill>
                <a:srgbClr val="D9D9D9"/>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lineChart>
        <c:varyColors val="0"/>
        <c:ser>
          <c:idx val="0"/>
          <c:order val="0"/>
          <c:tx>
            <c:strRef>
              <c:f>Sheet1!$B$1</c:f>
              <c:strCache>
                <c:ptCount val="1"/>
                <c:pt idx="0">
                  <c:v>Talk</c:v>
                </c:pt>
              </c:strCache>
            </c:strRef>
          </c:tx>
          <c:spPr>
            <a:solidFill>
              <a:srgbClr val="003366"/>
            </a:solidFill>
            <a:ln w="35560" cap="flat">
              <a:solidFill>
                <a:srgbClr val="003366"/>
              </a:solidFill>
              <a:prstDash val="solid"/>
              <a:round/>
            </a:ln>
            <a:effectLst/>
          </c:spPr>
          <c:invertIfNegative val="0"/>
          <c:dLbls>
            <c:numFmt formatCode="#,##0" sourceLinked="0"/>
            <c:txPr>
              <a:bodyPr/>
              <a:lstStyle/>
              <a:p>
                <a:pPr>
                  <a:defRPr b="0" i="0" strike="noStrike" sz="1100" u="none">
                    <a:solidFill>
                      <a:srgbClr val="FFFFFF"/>
                    </a:solidFill>
                    <a:latin typeface="Calibri"/>
                  </a:defRPr>
                </a:pPr>
              </a:p>
            </c:txPr>
            <c:dLblPos val="b"/>
            <c:showLegendKey val="0"/>
            <c:showVal val="0"/>
            <c:showCatName val="0"/>
            <c:showSerName val="0"/>
            <c:showPercent val="0"/>
            <c:showBubbleSize val="0"/>
            <c:showLeaderLines val="0"/>
          </c:dLbls>
          <c:marker>
            <c:symbol val="none"/>
            <c:size val="6"/>
            <c:spPr>
              <a:solidFill>
                <a:srgbClr val="003366"/>
              </a:solidFill>
              <a:ln w="9525" cap="flat">
                <a:solidFill>
                  <a:srgbClr val="003366"/>
                </a:solidFill>
                <a:prstDash val="solid"/>
                <a:round/>
              </a:ln>
              <a:effectLst/>
            </c:spPr>
          </c:marker>
          <c:cat>
            <c:multiLvlStrRef>
              <c:f>Sheet1!$A$2:$A$60</c:f>
              <c:multiLvlStrCache>
                <c:ptCount val="59"/>
                <c:lvl>
                  <c:pt idx="0">
                    <c:v>01-Jan-25</c:v>
                  </c:pt>
                  <c:pt idx="1">
                    <c:v>02-Jan-25</c:v>
                  </c:pt>
                  <c:pt idx="2">
                    <c:v>03-Jan-25</c:v>
                  </c:pt>
                  <c:pt idx="3">
                    <c:v>04-Jan-25</c:v>
                  </c:pt>
                  <c:pt idx="4">
                    <c:v>05-Jan-25</c:v>
                  </c:pt>
                  <c:pt idx="5">
                    <c:v>06-Jan-25</c:v>
                  </c:pt>
                  <c:pt idx="6">
                    <c:v>07-Jan-25</c:v>
                  </c:pt>
                  <c:pt idx="7">
                    <c:v>08-Jan-25</c:v>
                  </c:pt>
                  <c:pt idx="8">
                    <c:v>09-Jan-25</c:v>
                  </c:pt>
                  <c:pt idx="9">
                    <c:v>10-Jan-25</c:v>
                  </c:pt>
                  <c:pt idx="10">
                    <c:v>11-Jan-25</c:v>
                  </c:pt>
                  <c:pt idx="11">
                    <c:v>12-Jan-25</c:v>
                  </c:pt>
                  <c:pt idx="12">
                    <c:v>13-Jan-25</c:v>
                  </c:pt>
                  <c:pt idx="13">
                    <c:v>14-Jan-25</c:v>
                  </c:pt>
                  <c:pt idx="14">
                    <c:v>15-Jan-25</c:v>
                  </c:pt>
                  <c:pt idx="15">
                    <c:v>16-Jan-25</c:v>
                  </c:pt>
                  <c:pt idx="16">
                    <c:v>17-Jan-25</c:v>
                  </c:pt>
                  <c:pt idx="17">
                    <c:v>18-Jan-25</c:v>
                  </c:pt>
                  <c:pt idx="18">
                    <c:v>19-Jan-25</c:v>
                  </c:pt>
                  <c:pt idx="19">
                    <c:v>20-Jan-25</c:v>
                  </c:pt>
                  <c:pt idx="20">
                    <c:v>21-Jan-25</c:v>
                  </c:pt>
                  <c:pt idx="21">
                    <c:v>22-Jan-25</c:v>
                  </c:pt>
                  <c:pt idx="22">
                    <c:v>23-Jan-25</c:v>
                  </c:pt>
                  <c:pt idx="23">
                    <c:v>24-Jan-25</c:v>
                  </c:pt>
                  <c:pt idx="24">
                    <c:v>25-Jan-25</c:v>
                  </c:pt>
                  <c:pt idx="25">
                    <c:v>26-Jan-25</c:v>
                  </c:pt>
                  <c:pt idx="26">
                    <c:v>27-Jan-25</c:v>
                  </c:pt>
                  <c:pt idx="27">
                    <c:v>28-Jan-25</c:v>
                  </c:pt>
                  <c:pt idx="28">
                    <c:v>29-Jan-25</c:v>
                  </c:pt>
                  <c:pt idx="29">
                    <c:v>30-Jan-25</c:v>
                  </c:pt>
                  <c:pt idx="30">
                    <c:v>31-Jan-25</c:v>
                  </c:pt>
                  <c:pt idx="31">
                    <c:v>01-Feb-25</c:v>
                  </c:pt>
                  <c:pt idx="32">
                    <c:v>02-Feb-25</c:v>
                  </c:pt>
                  <c:pt idx="33">
                    <c:v>03-Feb-25</c:v>
                  </c:pt>
                  <c:pt idx="34">
                    <c:v>04-Feb-25</c:v>
                  </c:pt>
                  <c:pt idx="35">
                    <c:v>05-Feb-25</c:v>
                  </c:pt>
                  <c:pt idx="36">
                    <c:v>06-Feb-25</c:v>
                  </c:pt>
                  <c:pt idx="37">
                    <c:v>07-Feb-25</c:v>
                  </c:pt>
                  <c:pt idx="38">
                    <c:v>08-Feb-25</c:v>
                  </c:pt>
                  <c:pt idx="39">
                    <c:v>09-Feb-25</c:v>
                  </c:pt>
                  <c:pt idx="40">
                    <c:v>10-Feb-25</c:v>
                  </c:pt>
                  <c:pt idx="41">
                    <c:v>11-Feb-25</c:v>
                  </c:pt>
                  <c:pt idx="42">
                    <c:v>12-Feb-25</c:v>
                  </c:pt>
                  <c:pt idx="43">
                    <c:v>13-Feb-25</c:v>
                  </c:pt>
                  <c:pt idx="44">
                    <c:v>14-Feb-25</c:v>
                  </c:pt>
                  <c:pt idx="45">
                    <c:v>15-Feb-25</c:v>
                  </c:pt>
                  <c:pt idx="46">
                    <c:v>16-Feb-25</c:v>
                  </c:pt>
                  <c:pt idx="47">
                    <c:v>17-Feb-25</c:v>
                  </c:pt>
                  <c:pt idx="48">
                    <c:v>18-Feb-25</c:v>
                  </c:pt>
                  <c:pt idx="49">
                    <c:v>19-Feb-25</c:v>
                  </c:pt>
                  <c:pt idx="50">
                    <c:v>20-Feb-25</c:v>
                  </c:pt>
                  <c:pt idx="51">
                    <c:v>21-Feb-25</c:v>
                  </c:pt>
                  <c:pt idx="52">
                    <c:v>22-Feb-25</c:v>
                  </c:pt>
                  <c:pt idx="53">
                    <c:v>23-Feb-25</c:v>
                  </c:pt>
                  <c:pt idx="54">
                    <c:v>24-Feb-25</c:v>
                  </c:pt>
                  <c:pt idx="55">
                    <c:v>25-Feb-25</c:v>
                  </c:pt>
                  <c:pt idx="56">
                    <c:v>26-Feb-25</c:v>
                  </c:pt>
                  <c:pt idx="57">
                    <c:v>27-Feb-25</c:v>
                  </c:pt>
                  <c:pt idx="58">
                    <c:v>28-Feb-25</c:v>
                  </c:pt>
                </c:lvl>
              </c:multiLvlStrCache>
            </c:multiLvlStrRef>
          </c:cat>
          <c:val>
            <c:numRef>
              <c:f>Sheet1!$B$2:$B$60</c:f>
              <c:numCache>
                <c:formatCode>General</c:formatCode>
                <c:ptCount val="59"/>
                <c:pt idx="0">
                  <c:v>221</c:v>
                </c:pt>
                <c:pt idx="1">
                  <c:v>248</c:v>
                </c:pt>
                <c:pt idx="2">
                  <c:v>700</c:v>
                </c:pt>
                <c:pt idx="3">
                  <c:v>96</c:v>
                </c:pt>
                <c:pt idx="4">
                  <c:v>385</c:v>
                </c:pt>
                <c:pt idx="5">
                  <c:v>179</c:v>
                </c:pt>
                <c:pt idx="6">
                  <c:v>117</c:v>
                </c:pt>
                <c:pt idx="7">
                  <c:v>104</c:v>
                </c:pt>
                <c:pt idx="8">
                  <c:v>61</c:v>
                </c:pt>
                <c:pt idx="9">
                  <c:v>147</c:v>
                </c:pt>
                <c:pt idx="10">
                  <c:v>79</c:v>
                </c:pt>
                <c:pt idx="11">
                  <c:v>76</c:v>
                </c:pt>
                <c:pt idx="12">
                  <c:v>132</c:v>
                </c:pt>
                <c:pt idx="13">
                  <c:v>191</c:v>
                </c:pt>
                <c:pt idx="14">
                  <c:v>134</c:v>
                </c:pt>
                <c:pt idx="15">
                  <c:v>152</c:v>
                </c:pt>
                <c:pt idx="16">
                  <c:v>125</c:v>
                </c:pt>
                <c:pt idx="17">
                  <c:v>206</c:v>
                </c:pt>
                <c:pt idx="18">
                  <c:v>133</c:v>
                </c:pt>
                <c:pt idx="19">
                  <c:v>122</c:v>
                </c:pt>
                <c:pt idx="20">
                  <c:v>43</c:v>
                </c:pt>
                <c:pt idx="21">
                  <c:v>52</c:v>
                </c:pt>
                <c:pt idx="22">
                  <c:v>72</c:v>
                </c:pt>
                <c:pt idx="23">
                  <c:v>52</c:v>
                </c:pt>
                <c:pt idx="24">
                  <c:v>52</c:v>
                </c:pt>
                <c:pt idx="25">
                  <c:v>35</c:v>
                </c:pt>
                <c:pt idx="26">
                  <c:v>42</c:v>
                </c:pt>
                <c:pt idx="27">
                  <c:v>29</c:v>
                </c:pt>
                <c:pt idx="28">
                  <c:v>48</c:v>
                </c:pt>
                <c:pt idx="29">
                  <c:v>51</c:v>
                </c:pt>
                <c:pt idx="30">
                  <c:v>59</c:v>
                </c:pt>
                <c:pt idx="31">
                  <c:v>35</c:v>
                </c:pt>
                <c:pt idx="32">
                  <c:v>54</c:v>
                </c:pt>
                <c:pt idx="33">
                  <c:v>41</c:v>
                </c:pt>
                <c:pt idx="34">
                  <c:v>78</c:v>
                </c:pt>
                <c:pt idx="35">
                  <c:v>62</c:v>
                </c:pt>
                <c:pt idx="36">
                  <c:v>65</c:v>
                </c:pt>
                <c:pt idx="37">
                  <c:v>71</c:v>
                </c:pt>
                <c:pt idx="38">
                  <c:v>90</c:v>
                </c:pt>
                <c:pt idx="39">
                  <c:v>58</c:v>
                </c:pt>
                <c:pt idx="40">
                  <c:v>67</c:v>
                </c:pt>
                <c:pt idx="41">
                  <c:v>86</c:v>
                </c:pt>
                <c:pt idx="42">
                  <c:v>106</c:v>
                </c:pt>
                <c:pt idx="43">
                  <c:v>71</c:v>
                </c:pt>
                <c:pt idx="44">
                  <c:v>81</c:v>
                </c:pt>
                <c:pt idx="45">
                  <c:v>62</c:v>
                </c:pt>
                <c:pt idx="46">
                  <c:v>54</c:v>
                </c:pt>
                <c:pt idx="47">
                  <c:v>68</c:v>
                </c:pt>
                <c:pt idx="48">
                  <c:v>66</c:v>
                </c:pt>
                <c:pt idx="49">
                  <c:v>57</c:v>
                </c:pt>
                <c:pt idx="50">
                  <c:v>37</c:v>
                </c:pt>
                <c:pt idx="51">
                  <c:v>45</c:v>
                </c:pt>
                <c:pt idx="52">
                  <c:v>48</c:v>
                </c:pt>
                <c:pt idx="53">
                  <c:v>37</c:v>
                </c:pt>
                <c:pt idx="54">
                  <c:v>32</c:v>
                </c:pt>
                <c:pt idx="55">
                  <c:v>56</c:v>
                </c:pt>
                <c:pt idx="56">
                  <c:v>52</c:v>
                </c:pt>
                <c:pt idx="57">
                  <c:v>59</c:v>
                </c:pt>
                <c:pt idx="58">
                  <c:v>115</c:v>
                </c:pt>
              </c:numCache>
            </c:numRef>
          </c:val>
          <c:smooth val="0"/>
        </c:ser>
        <c:dLbls>
          <c:numFmt formatCode="#,##0" sourceLinked="0"/>
          <c:txPr>
            <a:bodyPr/>
            <a:lstStyle/>
            <a:p>
              <a:pPr>
                <a:defRPr b="0" i="0" strike="noStrike" sz="1100" u="none">
                  <a:solidFill>
                    <a:srgbClr val="FFFFFF"/>
                  </a:solidFill>
                  <a:latin typeface="Calibri"/>
                </a:defRPr>
              </a:pPr>
            </a:p>
          </c:txPr>
          <c:dLblPos val="b"/>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rot="-2700000"/>
          <a:lstStyle/>
          <a:p>
            <a:pPr>
              <a:defRPr sz="900" b="0" i="0" u="none" strike="noStrike">
                <a:solidFill>
                  <a:srgbClr val="9D9D9C"/>
                </a:solidFill>
                <a:latin typeface="rubik"/>
              </a:defRPr>
            </a:pPr>
            <a:endParaRPr lang="en-US"/>
          </a:p>
        </c:txPr>
        <c:crossAx val="2094734552"/>
        <c:crosses val="autoZero"/>
        <c:auto val="1"/>
        <c:lblAlgn val="ctr"/>
        <c:noMultiLvlLbl val="1"/>
      </c:catAx>
      <c:valAx>
        <c:axId val="2094734552"/>
        <c:scaling>
          <c:orientation val="minMax"/>
        </c:scaling>
        <c:delete val="0"/>
        <c:axPos val="l"/>
        <c:numFmt formatCode="General" sourceLinked="0"/>
        <c:majorTickMark val="out"/>
        <c:minorTickMark val="none"/>
        <c:tickLblPos val="nextTo"/>
        <c:spPr>
          <a:ln w="12700" cap="flat">
            <a:noFill/>
            <a:prstDash val="solid"/>
            <a:round/>
          </a:ln>
        </c:spPr>
        <c:txPr>
          <a:bodyPr/>
          <a:lstStyle/>
          <a:p>
            <a:pPr>
              <a:defRPr sz="1200" b="0" i="0" u="none" strike="noStrike">
                <a:solidFill>
                  <a:srgbClr val="9D9D9C"/>
                </a:solidFill>
                <a:latin typeface="Arial"/>
              </a:defRPr>
            </a:pPr>
            <a:endParaRPr lang="en-US"/>
          </a:p>
        </c:txPr>
        <c:crossAx val="2094734554"/>
        <c:crosses val="autoZero"/>
        <c:crossBetween val="between"/>
      </c:valAx>
      <c:spPr>
        <a:noFill/>
        <a:ln>
          <a:noFill/>
        </a:ln>
        <a:effectLst/>
      </c:spPr>
    </c:plotArea>
    <c:legend>
      <c:legendPos val="b"/>
      <c:overlay val="0"/>
      <c:txPr>
        <a:bodyPr/>
        <a:lstStyle/>
        <a:p>
          <a:pPr>
            <a:defRPr sz="1100">      </a:defRPr>
          </a:pPr>
          <a:endParaRPr lang="en-US"/>
        </a:p>
      </c:txPr>
    </c:legend>
    <c:plotVisOnly val="1"/>
    <c:dispBlanksAs val="span"/>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pieChart>
        <c:varyColors val="1"/>
        <c:ser>
          <c:idx val="0"/>
          <c:order val="0"/>
          <c:tx>
            <c:strRef>
              <c:f>Sheet1!$B$1</c:f>
              <c:strCache>
                <c:ptCount val="1"/>
                <c:pt idx="0">
                  <c:v>Share Of Voice</c:v>
                </c:pt>
              </c:strCache>
            </c:strRef>
          </c:tx>
          <c:spPr>
            <a:solidFill>
              <a:schemeClr val="accent1"/>
            </a:solidFill>
            <a:ln w="9525" cap="flat">
              <a:solidFill>
                <a:srgbClr val="F9F9F9"/>
              </a:solidFill>
              <a:prstDash val="solid"/>
              <a:round/>
            </a:ln>
            <a:effectLst/>
          </c:spPr>
          <c:dPt>
            <c:idx val="0"/>
            <c:bubble3D val="0"/>
            <c:spPr>
              <a:solidFill>
                <a:srgbClr val="3874CB"/>
              </a:solidFill>
              <a:ln w="12700" cap="flat">
                <a:solidFill>
                  <a:srgbClr val="F1F1F1"/>
                </a:solidFill>
                <a:prstDash val="solid"/>
                <a:round/>
              </a:ln>
              <a:effectLst/>
            </c:spPr>
          </c:dPt>
          <c:dPt>
            <c:idx val="1"/>
            <c:bubble3D val="0"/>
            <c:spPr>
              <a:solidFill>
                <a:srgbClr val="61B258"/>
              </a:solidFill>
              <a:ln w="12700" cap="flat">
                <a:solidFill>
                  <a:srgbClr val="F1F1F1"/>
                </a:solidFill>
                <a:prstDash val="solid"/>
                <a:round/>
              </a:ln>
              <a:effectLst/>
            </c:spPr>
          </c:dPt>
          <c:dPt>
            <c:idx val="2"/>
            <c:bubble3D val="0"/>
            <c:spPr>
              <a:solidFill>
                <a:srgbClr val="FACB00"/>
              </a:solidFill>
              <a:ln w="12700" cap="flat">
                <a:solidFill>
                  <a:srgbClr val="F1F1F1"/>
                </a:solidFill>
                <a:prstDash val="solid"/>
                <a:round/>
              </a:ln>
              <a:effectLst/>
            </c:spPr>
          </c:dPt>
          <c:dPt>
            <c:idx val="3"/>
            <c:bubble3D val="0"/>
            <c:spPr>
              <a:solidFill>
                <a:srgbClr val="C23F38"/>
              </a:solidFill>
              <a:ln w="12700" cap="flat">
                <a:solidFill>
                  <a:srgbClr val="F1F1F1"/>
                </a:solidFill>
                <a:prstDash val="solid"/>
                <a:round/>
              </a:ln>
              <a:effectLst/>
            </c:spPr>
          </c:dPt>
          <c:dPt>
            <c:idx val="4"/>
            <c:bubble3D val="0"/>
            <c:spPr>
              <a:solidFill>
                <a:srgbClr val="54B9D1"/>
              </a:solidFill>
              <a:ln w="12700" cap="flat">
                <a:solidFill>
                  <a:srgbClr val="F1F1F1"/>
                </a:solidFill>
                <a:prstDash val="solid"/>
                <a:round/>
              </a:ln>
              <a:effectLst/>
            </c:spPr>
          </c:dPt>
          <c:dLbls>
            <c:dLbl>
              <c:idx val="0"/>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1"/>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2"/>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3"/>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4"/>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numFmt formatCode="0%" sourceLinked="0"/>
            <c:txPr>
              <a:bodyPr/>
              <a:lstStyle/>
              <a:p>
                <a:pPr>
                  <a:defRPr sz="1800" b="0" i="0" u="none" strike="noStrike">
                    <a:solidFill>
                      <a:srgbClr val="000000"/>
                    </a:solidFill>
                    <a:latin typeface="Arial"/>
                  </a:defRPr>
                </a:pPr>
              </a:p>
            </c:txPr>
            <c:dLblPos val="ctr"/>
            <c:showLegendKey val="0"/>
            <c:showVal val="0"/>
            <c:showCatName val="1"/>
            <c:showSerName val="0"/>
            <c:showPercent val="1"/>
            <c:showBubbleSize val="0"/>
            <c:showLeaderLines val="1"/>
          </c:dLbls>
          <c:cat>
            <c:strRef>
              <c:f>Sheet1!$A$2:$A$6</c:f>
              <c:strCache>
                <c:ptCount val="5"/>
                <c:pt idx="0">
                  <c:v>Alumni Dan Peluang Karir</c:v>
                </c:pt>
                <c:pt idx="1">
                  <c:v>Fasilitas</c:v>
                </c:pt>
                <c:pt idx="2">
                  <c:v>Program Dan Kurikulum</c:v>
                </c:pt>
                <c:pt idx="3">
                  <c:v>Biaya Kuliah</c:v>
                </c:pt>
                <c:pt idx="4">
                  <c:v>Pengajar/dosen</c:v>
                </c:pt>
              </c:strCache>
            </c:strRef>
          </c:cat>
          <c:val>
            <c:numRef>
              <c:f>Sheet1!$B$2:$B$6</c:f>
              <c:numCache>
                <c:ptCount val="5"/>
                <c:pt idx="0">
                  <c:v>13751</c:v>
                </c:pt>
                <c:pt idx="1">
                  <c:v>10550</c:v>
                </c:pt>
                <c:pt idx="2">
                  <c:v>9359</c:v>
                </c:pt>
                <c:pt idx="3">
                  <c:v>7882</c:v>
                </c:pt>
                <c:pt idx="4">
                  <c:v>3908</c:v>
                </c:pt>
              </c:numCache>
            </c:numRef>
          </c:val>
        </c:ser>
        <c:firstSliceAng val="0"/>
      </c:pieChart>
      <c:spPr>
        <a:noFill/>
        <a:ln>
          <a:noFill/>
        </a:ln>
        <a:effectLst/>
      </c:spPr>
    </c:plotArea>
    <c:legend>
      <c:legendPos val="b"/>
      <c:overlay val="0"/>
      <c:txPr>
        <a:bodyPr/>
        <a:lstStyle/>
        <a:p>
          <a:pPr>
            <a:defRPr sz="1100">      </a:defRPr>
          </a:pPr>
          <a:endParaRPr lang="en-US"/>
        </a:p>
      </c:txPr>
    </c:legend>
    <c:plotVisOnly val="1"/>
    <c:dispBlanksAs val="span"/>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stacked"/>
        <c:varyColors val="0"/>
        <c:ser>
          <c:idx val="0"/>
          <c:order val="0"/>
          <c:tx>
            <c:strRef>
              <c:f>Sheet1!$B$1</c:f>
              <c:strCache>
                <c:ptCount val="1"/>
                <c:pt idx="0">
                  <c:v>Positive</c:v>
                </c:pt>
              </c:strCache>
            </c:strRef>
          </c:tx>
          <c:spPr>
            <a:solidFill>
              <a:srgbClr val="21BF7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Sheet1!$B$2:$B$6</c:f>
              <c:numCache>
                <c:formatCode>General</c:formatCode>
                <c:ptCount val="5"/>
                <c:pt idx="0">
                  <c:v>0.5385790124354592</c:v>
                </c:pt>
                <c:pt idx="1">
                  <c:v>0.49507109004739336</c:v>
                </c:pt>
                <c:pt idx="2">
                  <c:v>0.533924564590234</c:v>
                </c:pt>
                <c:pt idx="3">
                  <c:v>0.4540725704136006</c:v>
                </c:pt>
                <c:pt idx="4">
                  <c:v>0.5396622313203685</c:v>
                </c:pt>
              </c:numCache>
            </c:numRef>
          </c:val>
        </c:ser>
        <c:ser>
          <c:idx val="1"/>
          <c:order val="1"/>
          <c:tx>
            <c:strRef>
              <c:f>Sheet1!$C$1</c:f>
              <c:strCache>
                <c:ptCount val="1"/>
                <c:pt idx="0">
                  <c:v>Negative</c:v>
                </c:pt>
              </c:strCache>
            </c:strRef>
          </c:tx>
          <c:spPr>
            <a:solidFill>
              <a:srgbClr val="FD5E5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Sheet1!$C$2:$C$6</c:f>
              <c:numCache>
                <c:formatCode>General</c:formatCode>
                <c:ptCount val="5"/>
                <c:pt idx="0">
                  <c:v>0.048287397280197805</c:v>
                </c:pt>
                <c:pt idx="1">
                  <c:v>0.021137440758293838</c:v>
                </c:pt>
                <c:pt idx="2">
                  <c:v>0.004915055027246501</c:v>
                </c:pt>
                <c:pt idx="3">
                  <c:v>0.23902562801319463</c:v>
                </c:pt>
                <c:pt idx="4">
                  <c:v>0.03991811668372569</c:v>
                </c:pt>
              </c:numCache>
            </c:numRef>
          </c:val>
        </c:ser>
        <c:ser>
          <c:idx val="2"/>
          <c:order val="2"/>
          <c:tx>
            <c:strRef>
              <c:f>Sheet1!$D$1</c:f>
              <c:strCache>
                <c:ptCount val="1"/>
                <c:pt idx="0">
                  <c:v>Neutral</c:v>
                </c:pt>
              </c:strCache>
            </c:strRef>
          </c:tx>
          <c:spPr>
            <a:solidFill>
              <a:srgbClr val="1DA1F2"/>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Sheet1!$D$2:$D$6</c:f>
              <c:numCache>
                <c:formatCode>General</c:formatCode>
                <c:ptCount val="5"/>
                <c:pt idx="0">
                  <c:v>0.41313359028434293</c:v>
                </c:pt>
                <c:pt idx="1">
                  <c:v>0.4837914691943128</c:v>
                </c:pt>
                <c:pt idx="2">
                  <c:v>0.4611603803825195</c:v>
                </c:pt>
                <c:pt idx="3">
                  <c:v>0.3069018015732048</c:v>
                </c:pt>
                <c:pt idx="4">
                  <c:v>0.4204196519959058</c:v>
                </c:pt>
              </c:numCache>
            </c:numRef>
          </c:val>
        </c:ser>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6350" cap="flat">
              <a:solidFill>
                <a:srgbClr val="D9D9D9"/>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stacked"/>
        <c:varyColors val="0"/>
        <c:ser>
          <c:idx val="0"/>
          <c:order val="0"/>
          <c:tx>
            <c:strRef>
              <c:f>Sheet1!$B$1</c:f>
              <c:strCache>
                <c:ptCount val="1"/>
                <c:pt idx="0">
                  <c:v>Positive</c:v>
                </c:pt>
              </c:strCache>
            </c:strRef>
          </c:tx>
          <c:spPr>
            <a:solidFill>
              <a:srgbClr val="21BF7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Sheet1!$B$2:$B$6</c:f>
              <c:numCache>
                <c:formatCode>General</c:formatCode>
                <c:ptCount val="5"/>
                <c:pt idx="0">
                  <c:v>0.5385790124354592</c:v>
                </c:pt>
                <c:pt idx="1">
                  <c:v>0.49507109004739336</c:v>
                </c:pt>
                <c:pt idx="2">
                  <c:v>0.533924564590234</c:v>
                </c:pt>
                <c:pt idx="3">
                  <c:v>0.4540725704136006</c:v>
                </c:pt>
                <c:pt idx="4">
                  <c:v>0.5396622313203685</c:v>
                </c:pt>
              </c:numCache>
            </c:numRef>
          </c:val>
        </c:ser>
        <c:ser>
          <c:idx val="1"/>
          <c:order val="1"/>
          <c:tx>
            <c:strRef>
              <c:f>Sheet1!$C$1</c:f>
              <c:strCache>
                <c:ptCount val="1"/>
                <c:pt idx="0">
                  <c:v>Negative</c:v>
                </c:pt>
              </c:strCache>
            </c:strRef>
          </c:tx>
          <c:spPr>
            <a:solidFill>
              <a:srgbClr val="FD5E5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Sheet1!$C$2:$C$6</c:f>
              <c:numCache>
                <c:formatCode>General</c:formatCode>
                <c:ptCount val="5"/>
                <c:pt idx="0">
                  <c:v>0.048287397280197805</c:v>
                </c:pt>
                <c:pt idx="1">
                  <c:v>0.021137440758293838</c:v>
                </c:pt>
                <c:pt idx="2">
                  <c:v>0.004915055027246501</c:v>
                </c:pt>
                <c:pt idx="3">
                  <c:v>0.23902562801319463</c:v>
                </c:pt>
                <c:pt idx="4">
                  <c:v>0.03991811668372569</c:v>
                </c:pt>
              </c:numCache>
            </c:numRef>
          </c:val>
        </c:ser>
        <c:ser>
          <c:idx val="2"/>
          <c:order val="2"/>
          <c:tx>
            <c:strRef>
              <c:f>Sheet1!$D$1</c:f>
              <c:strCache>
                <c:ptCount val="1"/>
                <c:pt idx="0">
                  <c:v>Neutral</c:v>
                </c:pt>
              </c:strCache>
            </c:strRef>
          </c:tx>
          <c:spPr>
            <a:solidFill>
              <a:srgbClr val="1DA1F2"/>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Sheet1!$D$2:$D$6</c:f>
              <c:numCache>
                <c:formatCode>General</c:formatCode>
                <c:ptCount val="5"/>
                <c:pt idx="0">
                  <c:v>0.41313359028434293</c:v>
                </c:pt>
                <c:pt idx="1">
                  <c:v>0.4837914691943128</c:v>
                </c:pt>
                <c:pt idx="2">
                  <c:v>0.4611603803825195</c:v>
                </c:pt>
                <c:pt idx="3">
                  <c:v>0.3069018015732048</c:v>
                </c:pt>
                <c:pt idx="4">
                  <c:v>0.4204196519959058</c:v>
                </c:pt>
              </c:numCache>
            </c:numRef>
          </c:val>
        </c:ser>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6350" cap="flat">
              <a:solidFill>
                <a:srgbClr val="D9D9D9"/>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pieChart>
        <c:varyColors val="1"/>
        <c:ser>
          <c:idx val="0"/>
          <c:order val="0"/>
          <c:tx>
            <c:strRef>
              <c:f>Sheet1!$B$1</c:f>
              <c:strCache>
                <c:ptCount val="1"/>
                <c:pt idx="0">
                  <c:v>Share Of Voice</c:v>
                </c:pt>
              </c:strCache>
            </c:strRef>
          </c:tx>
          <c:spPr>
            <a:solidFill>
              <a:schemeClr val="accent1"/>
            </a:solidFill>
            <a:ln w="9525" cap="flat">
              <a:solidFill>
                <a:srgbClr val="F9F9F9"/>
              </a:solidFill>
              <a:prstDash val="solid"/>
              <a:round/>
            </a:ln>
            <a:effectLst/>
          </c:spPr>
          <c:dPt>
            <c:idx val="0"/>
            <c:bubble3D val="0"/>
            <c:spPr>
              <a:solidFill>
                <a:srgbClr val="3874CB"/>
              </a:solidFill>
              <a:ln w="12700" cap="flat">
                <a:solidFill>
                  <a:srgbClr val="F1F1F1"/>
                </a:solidFill>
                <a:prstDash val="solid"/>
                <a:round/>
              </a:ln>
              <a:effectLst/>
            </c:spPr>
          </c:dPt>
          <c:dPt>
            <c:idx val="1"/>
            <c:bubble3D val="0"/>
            <c:spPr>
              <a:solidFill>
                <a:srgbClr val="61B258"/>
              </a:solidFill>
              <a:ln w="12700" cap="flat">
                <a:solidFill>
                  <a:srgbClr val="F1F1F1"/>
                </a:solidFill>
                <a:prstDash val="solid"/>
                <a:round/>
              </a:ln>
              <a:effectLst/>
            </c:spPr>
          </c:dPt>
          <c:dPt>
            <c:idx val="2"/>
            <c:bubble3D val="0"/>
            <c:spPr>
              <a:solidFill>
                <a:srgbClr val="FACB00"/>
              </a:solidFill>
              <a:ln w="12700" cap="flat">
                <a:solidFill>
                  <a:srgbClr val="F1F1F1"/>
                </a:solidFill>
                <a:prstDash val="solid"/>
                <a:round/>
              </a:ln>
              <a:effectLst/>
            </c:spPr>
          </c:dPt>
          <c:dPt>
            <c:idx val="3"/>
            <c:bubble3D val="0"/>
            <c:spPr>
              <a:solidFill>
                <a:srgbClr val="C23F38"/>
              </a:solidFill>
              <a:ln w="12700" cap="flat">
                <a:solidFill>
                  <a:srgbClr val="F1F1F1"/>
                </a:solidFill>
                <a:prstDash val="solid"/>
                <a:round/>
              </a:ln>
              <a:effectLst/>
            </c:spPr>
          </c:dPt>
          <c:dPt>
            <c:idx val="4"/>
            <c:bubble3D val="0"/>
            <c:spPr>
              <a:solidFill>
                <a:srgbClr val="54B9D1"/>
              </a:solidFill>
              <a:ln w="12700" cap="flat">
                <a:solidFill>
                  <a:srgbClr val="F1F1F1"/>
                </a:solidFill>
                <a:prstDash val="solid"/>
                <a:round/>
              </a:ln>
              <a:effectLst/>
            </c:spPr>
          </c:dPt>
          <c:dPt>
            <c:idx val="5"/>
            <c:bubble3D val="0"/>
            <c:spPr>
              <a:solidFill>
                <a:srgbClr val="91218C"/>
              </a:solidFill>
              <a:ln w="12700" cap="flat">
                <a:solidFill>
                  <a:srgbClr val="F1F1F1"/>
                </a:solidFill>
                <a:prstDash val="solid"/>
                <a:round/>
              </a:ln>
              <a:effectLst/>
            </c:spPr>
          </c:dPt>
          <c:dPt>
            <c:idx val="6"/>
            <c:bubble3D val="0"/>
            <c:spPr>
              <a:solidFill>
                <a:srgbClr val="1F3E1A"/>
              </a:solidFill>
              <a:ln w="12700" cap="flat">
                <a:solidFill>
                  <a:srgbClr val="F1F1F1"/>
                </a:solidFill>
                <a:prstDash val="solid"/>
                <a:round/>
              </a:ln>
              <a:effectLst/>
            </c:spPr>
          </c:dPt>
          <c:dPt>
            <c:idx val="7"/>
            <c:bubble3D val="0"/>
            <c:spPr>
              <a:solidFill>
                <a:srgbClr val="009FE3"/>
              </a:solidFill>
              <a:ln w="12700" cap="flat">
                <a:solidFill>
                  <a:srgbClr val="F1F1F1"/>
                </a:solidFill>
                <a:prstDash val="solid"/>
                <a:round/>
              </a:ln>
              <a:effectLst/>
            </c:spPr>
          </c:dPt>
          <c:dPt>
            <c:idx val="8"/>
            <c:bubble3D val="0"/>
            <c:spPr>
              <a:solidFill>
                <a:srgbClr val="1C4E80"/>
              </a:solidFill>
              <a:ln w="12700" cap="flat">
                <a:solidFill>
                  <a:srgbClr val="F1F1F1"/>
                </a:solidFill>
                <a:prstDash val="solid"/>
                <a:round/>
              </a:ln>
              <a:effectLst/>
            </c:spPr>
          </c:dPt>
          <c:dPt>
            <c:idx val="9"/>
            <c:bubble3D val="0"/>
            <c:spPr>
              <a:solidFill>
                <a:srgbClr val="00BFA5"/>
              </a:solidFill>
              <a:ln w="12700" cap="flat">
                <a:solidFill>
                  <a:srgbClr val="F1F1F1"/>
                </a:solidFill>
                <a:prstDash val="solid"/>
                <a:round/>
              </a:ln>
              <a:effectLst/>
            </c:spPr>
          </c:dPt>
          <c:dPt>
            <c:idx val="10"/>
            <c:bubble3D val="0"/>
            <c:spPr>
              <a:solidFill>
                <a:srgbClr val="75140C"/>
              </a:solidFill>
              <a:ln w="12700" cap="flat">
                <a:solidFill>
                  <a:srgbClr val="F1F1F1"/>
                </a:solidFill>
                <a:prstDash val="solid"/>
                <a:round/>
              </a:ln>
              <a:effectLst/>
            </c:spPr>
          </c:dPt>
          <c:dLbls>
            <c:dLbl>
              <c:idx val="0"/>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1"/>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2"/>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3"/>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4"/>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5"/>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6"/>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7"/>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8"/>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9"/>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dLbl>
              <c:idx val="10"/>
              <c:numFmt formatCode="0%" sourceLinked="0"/>
              <c:spPr/>
              <c:txPr>
                <a:bodyPr/>
                <a:lstStyle/>
                <a:p>
                  <a:pPr>
                    <a:defRPr sz="1200" b="0" i="0" u="none" strike="noStrike">
                      <a:solidFill>
                        <a:srgbClr val="FFFFFF"/>
                      </a:solidFill>
                      <a:latin typeface="Arial"/>
                    </a:defRPr>
                  </a:pPr>
                </a:p>
              </c:txPr>
              <c:dLblPos val="ctr"/>
              <c:showLegendKey val="0"/>
              <c:showVal val="0"/>
              <c:showCatName val="0"/>
              <c:showSerName val="0"/>
              <c:showPercent val="1"/>
              <c:showBubbleSize val="0"/>
            </c:dLbl>
            <c:numFmt formatCode="0%" sourceLinked="0"/>
            <c:txPr>
              <a:bodyPr/>
              <a:lstStyle/>
              <a:p>
                <a:pPr>
                  <a:defRPr sz="1800" b="0" i="0" u="none" strike="noStrike">
                    <a:solidFill>
                      <a:srgbClr val="000000"/>
                    </a:solidFill>
                    <a:latin typeface="Arial"/>
                  </a:defRPr>
                </a:pPr>
              </a:p>
            </c:txPr>
            <c:dLblPos val="ctr"/>
            <c:showLegendKey val="0"/>
            <c:showVal val="0"/>
            <c:showCatName val="1"/>
            <c:showSerName val="0"/>
            <c:showPercent val="1"/>
            <c:showBubbleSize val="0"/>
            <c:showLeaderLines val="1"/>
          </c:dLbls>
          <c:cat>
            <c:strRef>
              <c:f>Sheet1!$A$2:$A$12</c:f>
              <c:strCache>
                <c:ptCount val="11"/>
                <c:pt idx="0">
                  <c:v>Teknik</c:v>
                </c:pt>
                <c:pt idx="1">
                  <c:v>Others</c:v>
                </c:pt>
                <c:pt idx="2">
                  <c:v>Fk</c:v>
                </c:pt>
                <c:pt idx="3">
                  <c:v>Fib</c:v>
                </c:pt>
                <c:pt idx="4">
                  <c:v>Fisip</c:v>
                </c:pt>
                <c:pt idx="5">
                  <c:v>Fp</c:v>
                </c:pt>
                <c:pt idx="6">
                  <c:v>Fh</c:v>
                </c:pt>
                <c:pt idx="7">
                  <c:v>Filkom</c:v>
                </c:pt>
                <c:pt idx="8">
                  <c:v>Fapet</c:v>
                </c:pt>
                <c:pt idx="9">
                  <c:v>Feb</c:v>
                </c:pt>
                <c:pt idx="10">
                  <c:v>Fia</c:v>
                </c:pt>
              </c:strCache>
            </c:strRef>
          </c:cat>
          <c:val>
            <c:numRef>
              <c:f>Sheet1!$B$2:$B$12</c:f>
              <c:numCache>
                <c:ptCount val="11"/>
                <c:pt idx="0">
                  <c:v>93</c:v>
                </c:pt>
                <c:pt idx="1">
                  <c:v>90</c:v>
                </c:pt>
                <c:pt idx="2">
                  <c:v>88</c:v>
                </c:pt>
                <c:pt idx="3">
                  <c:v>78</c:v>
                </c:pt>
                <c:pt idx="4">
                  <c:v>77</c:v>
                </c:pt>
                <c:pt idx="5">
                  <c:v>70</c:v>
                </c:pt>
                <c:pt idx="6">
                  <c:v>53</c:v>
                </c:pt>
                <c:pt idx="7">
                  <c:v>48</c:v>
                </c:pt>
                <c:pt idx="8">
                  <c:v>43</c:v>
                </c:pt>
                <c:pt idx="9">
                  <c:v>37</c:v>
                </c:pt>
                <c:pt idx="10">
                  <c:v>36</c:v>
                </c:pt>
              </c:numCache>
            </c:numRef>
          </c:val>
        </c:ser>
        <c:firstSliceAng val="0"/>
      </c:pieChart>
      <c:spPr>
        <a:noFill/>
        <a:ln>
          <a:noFill/>
        </a:ln>
        <a:effectLst/>
      </c:spPr>
    </c:plotArea>
    <c:legend>
      <c:legendPos val="b"/>
      <c:overlay val="0"/>
      <c:txPr>
        <a:bodyPr/>
        <a:lstStyle/>
        <a:p>
          <a:pPr>
            <a:defRPr sz="1100">      </a:defRPr>
          </a:pPr>
          <a:endParaRPr lang="en-US"/>
        </a:p>
      </c:txPr>
    </c:legend>
    <c:plotVisOnly val="1"/>
    <c:dispBlanksAs val="span"/>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bar"/>
        <c:grouping val="stacked"/>
        <c:varyColors val="0"/>
        <c:ser>
          <c:idx val="0"/>
          <c:order val="0"/>
          <c:tx>
            <c:strRef>
              <c:f>Sheet1!$B$1</c:f>
              <c:strCache>
                <c:ptCount val="1"/>
                <c:pt idx="0">
                  <c:v>Positive</c:v>
                </c:pt>
              </c:strCache>
            </c:strRef>
          </c:tx>
          <c:spPr>
            <a:solidFill>
              <a:srgbClr val="21BF7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Sheet1!$B$2:$B$6</c:f>
              <c:numCache>
                <c:formatCode>General</c:formatCode>
                <c:ptCount val="5"/>
                <c:pt idx="0">
                  <c:v>0.5385790124354592</c:v>
                </c:pt>
                <c:pt idx="1">
                  <c:v>0.49507109004739336</c:v>
                </c:pt>
                <c:pt idx="2">
                  <c:v>0.533924564590234</c:v>
                </c:pt>
                <c:pt idx="3">
                  <c:v>0.4540725704136006</c:v>
                </c:pt>
                <c:pt idx="4">
                  <c:v>0.5396622313203685</c:v>
                </c:pt>
              </c:numCache>
            </c:numRef>
          </c:val>
        </c:ser>
        <c:ser>
          <c:idx val="1"/>
          <c:order val="1"/>
          <c:tx>
            <c:strRef>
              <c:f>Sheet1!$C$1</c:f>
              <c:strCache>
                <c:ptCount val="1"/>
                <c:pt idx="0">
                  <c:v>Negative</c:v>
                </c:pt>
              </c:strCache>
            </c:strRef>
          </c:tx>
          <c:spPr>
            <a:solidFill>
              <a:srgbClr val="FD5E53"/>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Sheet1!$C$2:$C$6</c:f>
              <c:numCache>
                <c:formatCode>General</c:formatCode>
                <c:ptCount val="5"/>
                <c:pt idx="0">
                  <c:v>0.048287397280197805</c:v>
                </c:pt>
                <c:pt idx="1">
                  <c:v>0.021137440758293838</c:v>
                </c:pt>
                <c:pt idx="2">
                  <c:v>0.004915055027246501</c:v>
                </c:pt>
                <c:pt idx="3">
                  <c:v>0.23902562801319463</c:v>
                </c:pt>
                <c:pt idx="4">
                  <c:v>0.03991811668372569</c:v>
                </c:pt>
              </c:numCache>
            </c:numRef>
          </c:val>
        </c:ser>
        <c:ser>
          <c:idx val="2"/>
          <c:order val="2"/>
          <c:tx>
            <c:strRef>
              <c:f>Sheet1!$D$1</c:f>
              <c:strCache>
                <c:ptCount val="1"/>
                <c:pt idx="0">
                  <c:v>Neutral</c:v>
                </c:pt>
              </c:strCache>
            </c:strRef>
          </c:tx>
          <c:spPr>
            <a:solidFill>
              <a:srgbClr val="1DA1F2"/>
            </a:solidFill>
            <a:ln w="12700" cap="flat">
              <a:solidFill>
                <a:srgbClr val="FFFFFF"/>
              </a:solidFill>
              <a:prstDash val="solid"/>
              <a:round/>
            </a:ln>
            <a:effectLst/>
          </c:spPr>
          <c:invertIfNegative val="0"/>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cat>
            <c:multiLvlStrRef>
              <c:f>Sheet1!$A$2:$A$6</c:f>
              <c:multiLvlStrCache>
                <c:ptCount val="5"/>
                <c:lvl>
                  <c:pt idx="0">
                    <c:v>Alumni dan peluang karir</c:v>
                  </c:pt>
                  <c:pt idx="1">
                    <c:v>Fasilitas</c:v>
                  </c:pt>
                  <c:pt idx="2">
                    <c:v>Program dan Kurikulum</c:v>
                  </c:pt>
                  <c:pt idx="3">
                    <c:v>Biaya Kuliah</c:v>
                  </c:pt>
                  <c:pt idx="4">
                    <c:v>Pengajar/Dosen</c:v>
                  </c:pt>
                </c:lvl>
              </c:multiLvlStrCache>
            </c:multiLvlStrRef>
          </c:cat>
          <c:val>
            <c:numRef>
              <c:f>Sheet1!$D$2:$D$6</c:f>
              <c:numCache>
                <c:formatCode>General</c:formatCode>
                <c:ptCount val="5"/>
                <c:pt idx="0">
                  <c:v>0.41313359028434293</c:v>
                </c:pt>
                <c:pt idx="1">
                  <c:v>0.4837914691943128</c:v>
                </c:pt>
                <c:pt idx="2">
                  <c:v>0.4611603803825195</c:v>
                </c:pt>
                <c:pt idx="3">
                  <c:v>0.3069018015732048</c:v>
                </c:pt>
                <c:pt idx="4">
                  <c:v>0.4204196519959058</c:v>
                </c:pt>
              </c:numCache>
            </c:numRef>
          </c:val>
        </c:ser>
        <c:dLbls>
          <c:numFmt formatCode="#%" sourceLinked="0"/>
          <c:txPr>
            <a:bodyPr/>
            <a:lstStyle/>
            <a:p>
              <a:pPr>
                <a:defRPr b="0" i="0" strike="noStrike" sz="1200" u="none">
                  <a:solidFill>
                    <a:srgbClr val="FFFFFF"/>
                  </a:solidFill>
                  <a:latin typeface="Arial"/>
                </a:defRPr>
              </a:pPr>
            </a:p>
          </c:txP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6350" cap="flat">
              <a:solidFill>
                <a:srgbClr val="D9D9D9"/>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TITLE_SLIDE-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SECTION_SLIDE-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MASTER_PLAIN-image-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MASTER_PLAIN_WITH_BODY-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THANKS_SLIDE-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1828800" y="2743200"/>
            <a:ext cx="8385048" cy="1316736"/>
          </a:xfrm>
          <a:prstGeom prst="rect">
            <a:avLst/>
          </a:prstGeom>
          <a:noFill/>
          <a:ln/>
        </p:spPr>
        <p:txBody>
          <a:bodyPr wrap="square" rtlCol="0"/>
          <a:lstStyle>
            <a:lvl1pPr indent="0" marL="0">
              <a:buNone/>
              <a:defRPr lang="en-US" sz="4800" dirty="0">
                <a:solidFill>
                  <a:srgbClr val="FFFFFF"/>
                </a:solidFill>
                <a:latin typeface="Rubik Medium" pitchFamily="34" charset="0"/>
                <a:ea typeface="Rubik Medium" pitchFamily="34" charset="-122"/>
                <a:cs typeface="Rubik Medium" pitchFamily="34" charset="-120"/>
              </a:defRPr>
            </a:lvl1pPr>
          </a:lstStyle>
          <a:p>
            <a:pPr indent="0" marL="0">
              <a:buNone/>
            </a:pPr>
            <a:endParaRPr lang="en-US" sz="4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_PLAIN">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lvl1pPr algn="l" indent="0" marL="0">
              <a:buNone/>
              <a:defRPr lang="en-US" sz="2400" dirty="0">
                <a:solidFill>
                  <a:srgbClr val="FFFFFF"/>
                </a:solidFill>
                <a:latin typeface="Rubik Medium" pitchFamily="34" charset="0"/>
                <a:ea typeface="Rubik Medium" pitchFamily="34" charset="-122"/>
                <a:cs typeface="Rubik Medium" pitchFamily="34" charset="-120"/>
              </a:defRPr>
            </a:lvl1pPr>
          </a:lstStyle>
          <a:p>
            <a:pPr algn="l" indent="0" marL="0">
              <a:buNone/>
            </a:pPr>
            <a:endParaRPr lang="en-US" sz="24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1004</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ASTER_PLAIN_WITH_BODY">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128016" y="228600"/>
            <a:ext cx="11585448" cy="621792"/>
          </a:xfrm>
          <a:prstGeom prst="rect">
            <a:avLst/>
          </a:prstGeom>
          <a:noFill/>
          <a:ln/>
        </p:spPr>
        <p:txBody>
          <a:bodyPr wrap="square" rtlCol="0"/>
          <a:lstStyle>
            <a:lvl1pPr algn="l" indent="0" marL="0">
              <a:buNone/>
              <a:defRPr lang="en-US" sz="2400" b="1" dirty="0">
                <a:solidFill>
                  <a:srgbClr val="006BDF"/>
                </a:solidFill>
                <a:latin typeface="Arial" pitchFamily="34" charset="0"/>
                <a:ea typeface="Arial" pitchFamily="34" charset="-122"/>
                <a:cs typeface="Arial" pitchFamily="34" charset="-120"/>
              </a:defRPr>
            </a:lvl1pPr>
          </a:lstStyle>
          <a:p>
            <a:pPr algn="l" indent="0" marL="0">
              <a:buNone/>
            </a:pPr>
            <a:endParaRPr lang="en-US" sz="2400" dirty="0"/>
          </a:p>
        </p:txBody>
      </p:sp>
      <p:sp>
        <p:nvSpPr>
          <p:cNvPr id="3" name="Text 0"/>
          <p:cNvSpPr/>
          <p:nvPr>
            <p:ph idx="101" type="body" hasCustomPrompt="1"/>
          </p:nvPr>
        </p:nvSpPr>
        <p:spPr>
          <a:xfrm>
            <a:off x="128016" y="1042416"/>
            <a:ext cx="11585448" cy="621792"/>
          </a:xfrm>
          <a:prstGeom prst="rect">
            <a:avLst/>
          </a:prstGeom>
          <a:noFill/>
          <a:ln/>
        </p:spPr>
        <p:txBody>
          <a:bodyPr wrap="square" rtlCol="0"/>
          <a:lstStyle>
            <a:lvl1pPr algn="l" indent="0" marL="0">
              <a:buNone/>
              <a:defRPr lang="en-US" sz="1600" dirty="0">
                <a:solidFill>
                  <a:srgbClr val="000000"/>
                </a:solidFill>
              </a:defRPr>
            </a:lvl1pPr>
          </a:lstStyle>
          <a:p>
            <a:pPr algn="l" indent="0" marL="0">
              <a:buNone/>
            </a:pPr>
            <a:endParaRPr lang="en-US" sz="1600" dirty="0"/>
          </a:p>
        </p:txBody>
      </p:sp>
      <p:sp>
        <p:nvSpPr>
          <p:cNvPr id="25" name="Slide Number Placeholder 0"/>
          <p:cNvSpPr>
            <a:spLocks noGrp="1"/>
          </p:cNvSpPr>
          <p:nvPr>
            <p:ph type="sldNum" sz="quarter" idx="4294967295"/>
          </p:nvPr>
        </p:nvSpPr>
        <p:spPr>
          <a:xfrm>
            <a:off x="11622024" y="6263640"/>
            <a:ext cx="365760" cy="365760"/>
          </a:xfrm>
          <a:prstGeom prst="rect">
            <a:avLst/>
          </a:prstGeom>
          <a:extLst>
            <a:ext uri="{C572A759-6A51-4108-AA02-DFA0A04FC94B}">
              <ma14:wrappingTextBoxFlag xmlns:ma14="http://schemas.microsoft.com/office/mac/drawingml/2011/main" val="0"/>
            </a:ext>
          </a:extLst>
        </p:spPr>
        <p:txBody>
          <a:bodyPr anchor="ctr"/>
          <a:lstStyle>
            <a:lvl1pPr>
              <a:defRPr sz="1000">
                <a:solidFill>
                  <a:srgbClr val="FFFFFF"/>
                </a:solidFill>
                <a:latin typeface="Arial"/>
                <a:ea typeface="Arial"/>
                <a:cs typeface="Arial"/>
              </a:defRPr>
            </a:lvl1pPr>
          </a:lstStyle>
          <a:p>
            <a:pPr algn="ctr"/>
            <a:fld id="{F7021451-1387-4CA6-816F-3879F97B5CBC}" type="slidenum">
              <a:rPr b="0" lang="en-US"/>
              <a:t>1005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S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https://www.tiktok.com/@waahy001/video/7465301421785615621" TargetMode="External"/><Relationship Id="rId3" Type="http://schemas.openxmlformats.org/officeDocument/2006/relationships/hyperlink" Target="https://www.tiktok.com/@ranknesia/video/7465913786868976904" TargetMode="External"/><Relationship Id="rId5" Type="http://schemas.openxmlformats.org/officeDocument/2006/relationships/hyperlink" Target="https://www.tiktok.com/@salwaakhaerani_/video/7457466365620784389" TargetMode="External"/><Relationship Id="rId7" Type="http://schemas.openxmlformats.org/officeDocument/2006/relationships/hyperlink" Target="https://www.tiktok.com/@yeraledanal/video/7460081312678857992" TargetMode="External"/><Relationship Id="rId9" Type="http://schemas.openxmlformats.org/officeDocument/2006/relationships/hyperlink" Target="https://www.tiktok.com/@_4fdar/video/7464934707436784901" TargetMode="External"/><Relationship Id="rId11" Type="http://schemas.openxmlformats.org/officeDocument/2006/relationships/hyperlink" Target="https://www.tiktok.com/@badrissal/video/7464096191878286597" TargetMode="External"/><Relationship Id="rId13" Type="http://schemas.openxmlformats.org/officeDocument/2006/relationships/hyperlink" Target="https://www.tiktok.com/@epoolians/video/7467817032268942598" TargetMode="External"/><Relationship Id="rId15" Type="http://schemas.openxmlformats.org/officeDocument/2006/relationships/hyperlink" Target="https://www.tiktok.com/@miftapart.2/video/7458974790460640528" TargetMode="External"/><Relationship Id="rId17" Type="http://schemas.openxmlformats.org/officeDocument/2006/relationships/hyperlink" Target="https://www.tiktok.com/@salwaakhaerani_/video/7458210947275017478" TargetMode="External"/><Relationship Id="rId2" Type="http://schemas.openxmlformats.org/officeDocument/2006/relationships/image" Target="../media/image-11-1.png"/><Relationship Id="rId4" Type="http://schemas.openxmlformats.org/officeDocument/2006/relationships/image" Target="../media/image-11-2.png"/><Relationship Id="rId6" Type="http://schemas.openxmlformats.org/officeDocument/2006/relationships/image" Target="../media/image-11-3.png"/><Relationship Id="rId8" Type="http://schemas.openxmlformats.org/officeDocument/2006/relationships/image" Target="../media/image-11-4.png"/><Relationship Id="rId10" Type="http://schemas.openxmlformats.org/officeDocument/2006/relationships/image" Target="../media/image-11-5.png"/><Relationship Id="rId12" Type="http://schemas.openxmlformats.org/officeDocument/2006/relationships/image" Target="../media/image-11-6.png"/><Relationship Id="rId14" Type="http://schemas.openxmlformats.org/officeDocument/2006/relationships/image" Target="../media/image-11-7.png"/><Relationship Id="rId16" Type="http://schemas.openxmlformats.org/officeDocument/2006/relationships/image" Target="../media/image-11-8.png"/><Relationship Id="rId18" Type="http://schemas.openxmlformats.org/officeDocument/2006/relationships/image" Target="../media/image-11-9.png"/><Relationship Id="rId19" Type="http://schemas.openxmlformats.org/officeDocument/2006/relationships/slideLayout" Target="../slideLayouts/slideLayout4.xml"/><Relationship Id="rId2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s://kalsel.antaranews.com/berita/454693/ulm-jalani-asesmen-lapangan-banpt-menuju-akreditasi-unggul" TargetMode="External"/><Relationship Id="rId3" Type="http://schemas.openxmlformats.org/officeDocument/2006/relationships/hyperlink" Target="https://memorandum.disway.id/read/125814/masyarakat-sipil-dan-fh-ub-diskusi-kewenangan-dan-pengawasan-hukum" TargetMode="External"/><Relationship Id="rId5" Type="http://schemas.openxmlformats.org/officeDocument/2006/relationships/hyperlink" Target="https://limadetik.com/hmi-cabang-malang-luncurkan-program-penggerak-pariwisata-dan-lingkungan-gandeng-pokdarwis-kota-malang/" TargetMode="External"/><Relationship Id="rId7" Type="http://schemas.openxmlformats.org/officeDocument/2006/relationships/hyperlink" Target="https://www.jpnn.com/news/eks-pimpinan-kpk-anggap-pembahasan-ruu-kejaksaan-polri-dan-tni-bermasalah" TargetMode="External"/><Relationship Id="rId9" Type="http://schemas.openxmlformats.org/officeDocument/2006/relationships/hyperlink" Target="https://www.tribunnews.com/nasional/2025/02/28/akademisi-pembahasan-ruu-harusnya-dilakukan-secara-terbuka-jika-tertutup-pasti-bermasalah" TargetMode="External"/><Relationship Id="rId11" Type="http://schemas.openxmlformats.org/officeDocument/2006/relationships/hyperlink" Target="https://malang-post.com/2025/02/28/memperluas-kewenangan-vs-memperkuat-pengawasan-diskusi-publik-fh-ub-dan-koalisi-masyarakat-sipil/" TargetMode="External"/><Relationship Id="rId2" Type="http://schemas.openxmlformats.org/officeDocument/2006/relationships/image" Target="../media/image-12-1.png"/><Relationship Id="rId4" Type="http://schemas.openxmlformats.org/officeDocument/2006/relationships/image" Target="../media/image-12-2.png"/><Relationship Id="rId6" Type="http://schemas.openxmlformats.org/officeDocument/2006/relationships/image" Target="../media/image-12-3.png"/><Relationship Id="rId8" Type="http://schemas.openxmlformats.org/officeDocument/2006/relationships/image" Target="../media/image-12-4.png"/><Relationship Id="rId10" Type="http://schemas.openxmlformats.org/officeDocument/2006/relationships/image" Target="../media/image-12-5.png"/><Relationship Id="rId12" Type="http://schemas.openxmlformats.org/officeDocument/2006/relationships/image" Target="../media/image-12-6.png"/><Relationship Id="rId13" Type="http://schemas.openxmlformats.org/officeDocument/2006/relationships/slideLayout" Target="../slideLayouts/slideLayout4.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chart" Target="/ppt/charts/chart5.xml"/><Relationship Id="rId2" Type="http://schemas.openxmlformats.org/officeDocument/2006/relationships/chart" Target="/ppt/charts/chart6.xml"/><Relationship Id="rId3" Type="http://schemas.openxmlformats.org/officeDocument/2006/relationships/slideLayout" Target="../slideLayouts/slideLayout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chart" Target="/ppt/charts/chart7.xml"/><Relationship Id="rId2" Type="http://schemas.openxmlformats.org/officeDocument/2006/relationships/slideLayout" Target="../slideLayouts/slideLayout4.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4.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chart" Target="/ppt/charts/chart8.xml"/><Relationship Id="rId2" Type="http://schemas.openxmlformats.org/officeDocument/2006/relationships/chart" Target="/ppt/charts/chart9.xml"/><Relationship Id="rId3" Type="http://schemas.openxmlformats.org/officeDocument/2006/relationships/slideLayout" Target="../slideLayouts/slideLayout4.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chart" Target="/ppt/charts/chart10.xml"/><Relationship Id="rId2" Type="http://schemas.openxmlformats.org/officeDocument/2006/relationships/chart" Target="/ppt/charts/chart11.xml"/><Relationship Id="rId3" Type="http://schemas.openxmlformats.org/officeDocument/2006/relationships/slideLayout" Target="../slideLayouts/slideLayout4.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www.instagram.com/p/DFyatp3zwCQ/" TargetMode="External"/><Relationship Id="rId4" Type="http://schemas.openxmlformats.org/officeDocument/2006/relationships/hyperlink" Target="https://www.instagram.com/p/DE8IOR0zQ5k" TargetMode="External"/><Relationship Id="rId6" Type="http://schemas.openxmlformats.org/officeDocument/2006/relationships/hyperlink" Target="https://www.instagram.com/p/DE-Kqx9z-Lv/" TargetMode="External"/><Relationship Id="rId8" Type="http://schemas.openxmlformats.org/officeDocument/2006/relationships/hyperlink" Target="https://www.instagram.com/p/DFKLhp8tntG/" TargetMode="External"/><Relationship Id="rId1" Type="http://schemas.openxmlformats.org/officeDocument/2006/relationships/image" Target="../media/image-19-1.png"/><Relationship Id="rId3" Type="http://schemas.openxmlformats.org/officeDocument/2006/relationships/image" Target="../media/image-19-2.png"/><Relationship Id="rId5" Type="http://schemas.openxmlformats.org/officeDocument/2006/relationships/image" Target="../media/image-19-3.png"/><Relationship Id="rId7" Type="http://schemas.openxmlformats.org/officeDocument/2006/relationships/image" Target="../media/image-19-4.png"/><Relationship Id="rId9" Type="http://schemas.openxmlformats.org/officeDocument/2006/relationships/slideLayout" Target="../slideLayouts/slideLayout4.xml"/><Relationship Id="rId1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www.tiktok.com/@univbrawijaya/video/7476383049064795399" TargetMode="External"/><Relationship Id="rId4" Type="http://schemas.openxmlformats.org/officeDocument/2006/relationships/hyperlink" Target="https://www.tiktok.com/@univbrawijaya/video/7459646716174748935" TargetMode="External"/><Relationship Id="rId6" Type="http://schemas.openxmlformats.org/officeDocument/2006/relationships/hyperlink" Target="https://www.tiktok.com/@univbrawijaya/video/7468582402894466321" TargetMode="External"/><Relationship Id="rId8" Type="http://schemas.openxmlformats.org/officeDocument/2006/relationships/hyperlink" Target="https://www.tiktok.com/@univbrawijaya/video/7463009043947244818" TargetMode="External"/><Relationship Id="rId1" Type="http://schemas.openxmlformats.org/officeDocument/2006/relationships/image" Target="../media/image-20-1.png"/><Relationship Id="rId3" Type="http://schemas.openxmlformats.org/officeDocument/2006/relationships/image" Target="../media/image-20-2.png"/><Relationship Id="rId5" Type="http://schemas.openxmlformats.org/officeDocument/2006/relationships/image" Target="../media/image-20-3.png"/><Relationship Id="rId7" Type="http://schemas.openxmlformats.org/officeDocument/2006/relationships/image" Target="../media/image-20-4.png"/><Relationship Id="rId9" Type="http://schemas.openxmlformats.org/officeDocument/2006/relationships/slideLayout" Target="../slideLayouts/slideLayout4.xml"/><Relationship Id="rId10"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hyperlink" Target="https://facebook.com/205558888010_1092805502887682" TargetMode="External"/><Relationship Id="rId4" Type="http://schemas.openxmlformats.org/officeDocument/2006/relationships/hyperlink" Target="https://facebook.com/592851483574961" TargetMode="External"/><Relationship Id="rId6" Type="http://schemas.openxmlformats.org/officeDocument/2006/relationships/hyperlink" Target="https://facebook.com/205558888010_1070803811754518" TargetMode="External"/><Relationship Id="rId8" Type="http://schemas.openxmlformats.org/officeDocument/2006/relationships/hyperlink" Target="https://facebook.com/205558888010_1077771527724413" TargetMode="External"/><Relationship Id="rId1" Type="http://schemas.openxmlformats.org/officeDocument/2006/relationships/image" Target="../media/image-21-1.png"/><Relationship Id="rId3" Type="http://schemas.openxmlformats.org/officeDocument/2006/relationships/image" Target="../media/image-21-2.png"/><Relationship Id="rId5" Type="http://schemas.openxmlformats.org/officeDocument/2006/relationships/image" Target="../media/image-21-3.png"/><Relationship Id="rId7" Type="http://schemas.openxmlformats.org/officeDocument/2006/relationships/image" Target="../media/image-21-4.png"/><Relationship Id="rId9" Type="http://schemas.openxmlformats.org/officeDocument/2006/relationships/slideLayout" Target="../slideLayouts/slideLayout4.xml"/><Relationship Id="rId10"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hyperlink" Target="https://twitter.com/UB_Official/status/1881550391533617193" TargetMode="External"/><Relationship Id="rId4" Type="http://schemas.openxmlformats.org/officeDocument/2006/relationships/hyperlink" Target="https://twitter.com/UB_Official/status/1879050611049849318" TargetMode="External"/><Relationship Id="rId6" Type="http://schemas.openxmlformats.org/officeDocument/2006/relationships/hyperlink" Target="https://twitter.com/UB_Official/status/1884851929664331920" TargetMode="External"/><Relationship Id="rId8" Type="http://schemas.openxmlformats.org/officeDocument/2006/relationships/hyperlink" Target="https://twitter.com/UB_Official/status/1895395193555394856" TargetMode="External"/><Relationship Id="rId1" Type="http://schemas.openxmlformats.org/officeDocument/2006/relationships/image" Target="../media/image-22-1.png"/><Relationship Id="rId3" Type="http://schemas.openxmlformats.org/officeDocument/2006/relationships/image" Target="../media/image-22-2.png"/><Relationship Id="rId5" Type="http://schemas.openxmlformats.org/officeDocument/2006/relationships/image" Target="../media/image-22-3.png"/><Relationship Id="rId7" Type="http://schemas.openxmlformats.org/officeDocument/2006/relationships/image" Target="../media/image-22-4.png"/><Relationship Id="rId9" Type="http://schemas.openxmlformats.org/officeDocument/2006/relationships/slideLayout" Target="../slideLayouts/slideLayout4.xml"/><Relationship Id="rId1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94iTpl5rwzM" TargetMode="External"/><Relationship Id="rId4" Type="http://schemas.openxmlformats.org/officeDocument/2006/relationships/hyperlink" Target="https://www.youtube.com/watch?v=EOYs_cgEqbM" TargetMode="External"/><Relationship Id="rId6" Type="http://schemas.openxmlformats.org/officeDocument/2006/relationships/hyperlink" Target="https://www.youtube.com/watch?v=AUJXLcRI7CI" TargetMode="External"/><Relationship Id="rId8" Type="http://schemas.openxmlformats.org/officeDocument/2006/relationships/hyperlink" Target="https://www.youtube.com/watch?v=AubAcmx5lL4" TargetMode="External"/><Relationship Id="rId1" Type="http://schemas.openxmlformats.org/officeDocument/2006/relationships/image" Target="../media/image-23-1.png"/><Relationship Id="rId3" Type="http://schemas.openxmlformats.org/officeDocument/2006/relationships/image" Target="../media/image-23-2.png"/><Relationship Id="rId5" Type="http://schemas.openxmlformats.org/officeDocument/2006/relationships/image" Target="../media/image-23-3.png"/><Relationship Id="rId7" Type="http://schemas.openxmlformats.org/officeDocument/2006/relationships/image" Target="../media/image-23-4.png"/><Relationship Id="rId9" Type="http://schemas.openxmlformats.org/officeDocument/2006/relationships/slideLayout" Target="../slideLayouts/slideLayout4.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chart" Target="/ppt/charts/chart12.xml"/><Relationship Id="rId2" Type="http://schemas.openxmlformats.org/officeDocument/2006/relationships/slideLayout" Target="../slideLayouts/slideLayout4.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4.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chart" Target="/ppt/charts/chart13.xml"/><Relationship Id="rId2" Type="http://schemas.openxmlformats.org/officeDocument/2006/relationships/slideLayout" Target="../slideLayouts/slideLayout4.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4.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slideLayout" Target="../slideLayouts/slideLayout4.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slideLayout" Target="../slideLayouts/slideLayout4.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slideLayout" Target="../slideLayouts/slideLayout4.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slideLayout" Target="../slideLayouts/slideLayout4.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chart" Target="/ppt/charts/chart14.xml"/><Relationship Id="rId2" Type="http://schemas.openxmlformats.org/officeDocument/2006/relationships/chart" Target="/ppt/charts/chart15.xml"/><Relationship Id="rId3" Type="http://schemas.openxmlformats.org/officeDocument/2006/relationships/slideLayout" Target="../slideLayouts/slideLayout4.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hyperlink" Target="https://www.instagram.com/p/DFxDei_Sjf4/" TargetMode="External"/><Relationship Id="rId4" Type="http://schemas.openxmlformats.org/officeDocument/2006/relationships/hyperlink" Target="https://www.instagram.com/p/DEuRxWmy0i5/" TargetMode="External"/><Relationship Id="rId6" Type="http://schemas.openxmlformats.org/officeDocument/2006/relationships/hyperlink" Target="https://www.instagram.com/p/DGHtXwiywE7" TargetMode="External"/><Relationship Id="rId8" Type="http://schemas.openxmlformats.org/officeDocument/2006/relationships/hyperlink" Target="https://www.tiktok.com/@ugm.id/video/7456663892035472645" TargetMode="External"/><Relationship Id="rId1" Type="http://schemas.openxmlformats.org/officeDocument/2006/relationships/image" Target="../media/image-43-1.png"/><Relationship Id="rId3" Type="http://schemas.openxmlformats.org/officeDocument/2006/relationships/image" Target="../media/image-43-2.png"/><Relationship Id="rId5" Type="http://schemas.openxmlformats.org/officeDocument/2006/relationships/image" Target="../media/image-43-3.png"/><Relationship Id="rId7" Type="http://schemas.openxmlformats.org/officeDocument/2006/relationships/image" Target="../media/image-43-4.png"/><Relationship Id="rId9" Type="http://schemas.openxmlformats.org/officeDocument/2006/relationships/slideLayout" Target="../slideLayouts/slideLayout4.xml"/><Relationship Id="rId10"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hyperlink" Target="https://www.tiktok.com/@universitasnegerimalang/video/7460485023314087174" TargetMode="External"/><Relationship Id="rId4" Type="http://schemas.openxmlformats.org/officeDocument/2006/relationships/hyperlink" Target="https://www.tiktok.com/@universitasnegerimalang/video/7473414161326787846" TargetMode="External"/><Relationship Id="rId6" Type="http://schemas.openxmlformats.org/officeDocument/2006/relationships/hyperlink" Target="https://www.tiktok.com/@universitasnegerimalang/video/7456988134702664968" TargetMode="External"/><Relationship Id="rId8" Type="http://schemas.openxmlformats.org/officeDocument/2006/relationships/hyperlink" Target="https://www.instagram.com/p/DEgb_BVzu3r/" TargetMode="External"/><Relationship Id="rId1" Type="http://schemas.openxmlformats.org/officeDocument/2006/relationships/image" Target="../media/image-44-1.png"/><Relationship Id="rId3" Type="http://schemas.openxmlformats.org/officeDocument/2006/relationships/image" Target="../media/image-44-2.png"/><Relationship Id="rId5" Type="http://schemas.openxmlformats.org/officeDocument/2006/relationships/image" Target="../media/image-44-3.png"/><Relationship Id="rId7" Type="http://schemas.openxmlformats.org/officeDocument/2006/relationships/image" Target="../media/image-44-4.png"/><Relationship Id="rId9" Type="http://schemas.openxmlformats.org/officeDocument/2006/relationships/slideLayout" Target="../slideLayouts/slideLayout4.xml"/><Relationship Id="rId10"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hyperlink" Target="https://www.tiktok.com/@ipbuniversity/video/7467487578338495749" TargetMode="External"/><Relationship Id="rId4" Type="http://schemas.openxmlformats.org/officeDocument/2006/relationships/hyperlink" Target="https://www.instagram.com/p/DEo7sVzxDC7" TargetMode="External"/><Relationship Id="rId6" Type="http://schemas.openxmlformats.org/officeDocument/2006/relationships/hyperlink" Target="https://www.instagram.com/p/DFueh7FxNZo/" TargetMode="External"/><Relationship Id="rId8" Type="http://schemas.openxmlformats.org/officeDocument/2006/relationships/hyperlink" Target="https://www.instagram.com/p/DERvP6dRtog/" TargetMode="External"/><Relationship Id="rId1" Type="http://schemas.openxmlformats.org/officeDocument/2006/relationships/image" Target="../media/image-45-1.png"/><Relationship Id="rId3" Type="http://schemas.openxmlformats.org/officeDocument/2006/relationships/image" Target="../media/image-45-2.png"/><Relationship Id="rId5" Type="http://schemas.openxmlformats.org/officeDocument/2006/relationships/image" Target="../media/image-45-3.png"/><Relationship Id="rId7" Type="http://schemas.openxmlformats.org/officeDocument/2006/relationships/image" Target="../media/image-45-4.png"/><Relationship Id="rId9" Type="http://schemas.openxmlformats.org/officeDocument/2006/relationships/slideLayout" Target="../slideLayouts/slideLayout4.xml"/><Relationship Id="rId10"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hyperlink" Target="https://www.instagram.com/p/DFbn77NSWhL/" TargetMode="External"/><Relationship Id="rId4" Type="http://schemas.openxmlformats.org/officeDocument/2006/relationships/hyperlink" Target="https://www.instagram.com/p/DGZkKzutmEO" TargetMode="External"/><Relationship Id="rId6" Type="http://schemas.openxmlformats.org/officeDocument/2006/relationships/hyperlink" Target="https://www.instagram.com/p/DGh0TqBxBRX" TargetMode="External"/><Relationship Id="rId8" Type="http://schemas.openxmlformats.org/officeDocument/2006/relationships/hyperlink" Target="https://www.instagram.com/p/DFwq2c3uV1p/" TargetMode="External"/><Relationship Id="rId1" Type="http://schemas.openxmlformats.org/officeDocument/2006/relationships/image" Target="../media/image-46-1.png"/><Relationship Id="rId3" Type="http://schemas.openxmlformats.org/officeDocument/2006/relationships/image" Target="../media/image-46-2.png"/><Relationship Id="rId5" Type="http://schemas.openxmlformats.org/officeDocument/2006/relationships/image" Target="../media/image-46-3.png"/><Relationship Id="rId7" Type="http://schemas.openxmlformats.org/officeDocument/2006/relationships/image" Target="../media/image-46-4.png"/><Relationship Id="rId9" Type="http://schemas.openxmlformats.org/officeDocument/2006/relationships/slideLayout" Target="../slideLayouts/slideLayout4.xml"/><Relationship Id="rId10"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hyperlink" Target="https://www.tiktok.com/@unair_official/video/7463019967722704174" TargetMode="External"/><Relationship Id="rId4" Type="http://schemas.openxmlformats.org/officeDocument/2006/relationships/hyperlink" Target="https://www.tiktok.com/@unair_official/video/7459716216056319275" TargetMode="External"/><Relationship Id="rId6" Type="http://schemas.openxmlformats.org/officeDocument/2006/relationships/hyperlink" Target="https://www.tiktok.com/@unair_official/video/7458167566247185706" TargetMode="External"/><Relationship Id="rId8" Type="http://schemas.openxmlformats.org/officeDocument/2006/relationships/hyperlink" Target="https://www.instagram.com/p/DEpWhbqTBFX/" TargetMode="External"/><Relationship Id="rId1" Type="http://schemas.openxmlformats.org/officeDocument/2006/relationships/image" Target="../media/image-47-1.png"/><Relationship Id="rId3" Type="http://schemas.openxmlformats.org/officeDocument/2006/relationships/image" Target="../media/image-47-2.png"/><Relationship Id="rId5" Type="http://schemas.openxmlformats.org/officeDocument/2006/relationships/image" Target="../media/image-47-3.png"/><Relationship Id="rId7" Type="http://schemas.openxmlformats.org/officeDocument/2006/relationships/image" Target="../media/image-47-4.png"/><Relationship Id="rId9" Type="http://schemas.openxmlformats.org/officeDocument/2006/relationships/slideLayout" Target="../slideLayouts/slideLayout4.xml"/><Relationship Id="rId10"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chart" Target="/ppt/charts/chart1.xml"/><Relationship Id="rId2" Type="http://schemas.openxmlformats.org/officeDocument/2006/relationships/chart" Target="/ppt/charts/chart2.xml"/><Relationship Id="rId3" Type="http://schemas.openxmlformats.org/officeDocument/2006/relationships/chart" Target="/ppt/charts/chart3.xml"/><Relationship Id="rId4" Type="http://schemas.openxmlformats.org/officeDocument/2006/relationships/chart" Target="/ppt/charts/chart4.xml"/><Relationship Id="rId5" Type="http://schemas.openxmlformats.org/officeDocument/2006/relationships/slideLayout" Target="../slideLayouts/slideLayout4.xml"/><Relationship Id="rId6"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12064" y="2816352"/>
            <a:ext cx="11951208" cy="1673352"/>
          </a:xfrm>
          <a:prstGeom prst="rect">
            <a:avLst/>
          </a:prstGeom>
          <a:noFill/>
          <a:ln/>
        </p:spPr>
        <p:txBody>
          <a:bodyPr wrap="square" rtlCol="0" anchor="ctr"/>
          <a:lstStyle/>
          <a:p>
            <a:pPr algn="l" indent="0" marL="0">
              <a:buNone/>
            </a:pPr>
            <a:r>
              <a:rPr lang="en-US" sz="5400" dirty="0">
                <a:solidFill>
                  <a:srgbClr val="FFFFFF"/>
                </a:solidFill>
                <a:latin typeface="Arial" pitchFamily="34" charset="0"/>
                <a:ea typeface="Arial" pitchFamily="34" charset="-122"/>
                <a:cs typeface="Arial" pitchFamily="34" charset="-120"/>
              </a:rPr>
              <a:t>UNIVERSITAS BRAWIJAYA</a:t>
            </a:r>
            <a:endParaRPr lang="en-US" sz="5400" dirty="0"/>
          </a:p>
        </p:txBody>
      </p:sp>
      <p:sp>
        <p:nvSpPr>
          <p:cNvPr id="3" name="Text 1"/>
          <p:cNvSpPr/>
          <p:nvPr/>
        </p:nvSpPr>
        <p:spPr>
          <a:xfrm>
            <a:off x="512064" y="3895344"/>
            <a:ext cx="6702552" cy="676656"/>
          </a:xfrm>
          <a:prstGeom prst="rect">
            <a:avLst/>
          </a:prstGeom>
          <a:noFill/>
          <a:ln/>
        </p:spPr>
        <p:txBody>
          <a:bodyPr wrap="square" rtlCol="0" anchor="ctr"/>
          <a:lstStyle/>
          <a:p>
            <a:pPr algn="l" indent="0" marL="0">
              <a:buNone/>
            </a:pPr>
            <a:r>
              <a:rPr lang="en-US" sz="2400" dirty="0">
                <a:solidFill>
                  <a:srgbClr val="FFFFFF"/>
                </a:solidFill>
              </a:rPr>
              <a:t>01 Januari – 05 Agustus 2025</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01652.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02138.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SAMPLE</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sp>
        <p:nvSpPr>
          <p:cNvPr id="5" name="Text 3">
            <a:hlinkClick r:id="rId1" tooltip=""/>
          </p:cNvPr>
          <p:cNvSpPr/>
          <p:nvPr/>
        </p:nvSpPr>
        <p:spPr>
          <a:xfrm>
            <a:off x="457200" y="301752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1" invalidUrl="" action="" tgtFrame="" tooltip="" history="1" highlightClick="0" endSnd="0">
                  <a:extLst>
                    <a:ext uri="{A12FA001-AC4F-418D-AE19-62706E023703}">
                      <ahyp:hlinkClr xmlns:ahyp="http://schemas.microsoft.com/office/drawing/2018/hyperlinkcolor" val="tx"/>
                    </a:ext>
                  </a:extLst>
                </a:hlinkClick>
              </a:rPr>
              <a:t>https://www.tiktok.com/@waahy0</a:t>
            </a:r>
            <a:endParaRPr lang="en-US" sz="1000" dirty="0"/>
          </a:p>
        </p:txBody>
      </p:sp>
      <p:pic>
        <p:nvPicPr>
          <p:cNvPr id="6" name="Image 0" descr="D:\nolimit\ppt_ts\custom-report-generator-main\exports\chart-sample-talk-0-7465301421785615621.png">    </p:cNvPr>
          <p:cNvPicPr>
            <a:picLocks noChangeAspect="1"/>
          </p:cNvPicPr>
          <p:nvPr/>
        </p:nvPicPr>
        <p:blipFill>
          <a:blip r:embed="rId2"/>
          <a:stretch>
            <a:fillRect/>
          </a:stretch>
        </p:blipFill>
        <p:spPr>
          <a:xfrm>
            <a:off x="457200" y="1581912"/>
            <a:ext cx="3657600" cy="1408176"/>
          </a:xfrm>
          <a:prstGeom prst="rect">
            <a:avLst/>
          </a:prstGeom>
        </p:spPr>
      </p:pic>
      <p:sp>
        <p:nvSpPr>
          <p:cNvPr id="7" name="Text 4">
            <a:hlinkClick r:id="rId3" tooltip=""/>
          </p:cNvPr>
          <p:cNvSpPr/>
          <p:nvPr/>
        </p:nvSpPr>
        <p:spPr>
          <a:xfrm>
            <a:off x="4233672" y="301752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3" invalidUrl="" action="" tgtFrame="" tooltip="" history="1" highlightClick="0" endSnd="0">
                  <a:extLst>
                    <a:ext uri="{A12FA001-AC4F-418D-AE19-62706E023703}">
                      <ahyp:hlinkClr xmlns:ahyp="http://schemas.microsoft.com/office/drawing/2018/hyperlinkcolor" val="tx"/>
                    </a:ext>
                  </a:extLst>
                </a:hlinkClick>
              </a:rPr>
              <a:t>https://www.tiktok.com/@rankne</a:t>
            </a:r>
            <a:endParaRPr lang="en-US" sz="1000" dirty="0"/>
          </a:p>
        </p:txBody>
      </p:sp>
      <p:pic>
        <p:nvPicPr>
          <p:cNvPr id="8" name="Image 1" descr="D:\nolimit\ppt_ts\custom-report-generator-main\exports\chart-sample-talk-1-7465913786868976904.png">    </p:cNvPr>
          <p:cNvPicPr>
            <a:picLocks noChangeAspect="1"/>
          </p:cNvPicPr>
          <p:nvPr/>
        </p:nvPicPr>
        <p:blipFill>
          <a:blip r:embed="rId4"/>
          <a:stretch>
            <a:fillRect/>
          </a:stretch>
        </p:blipFill>
        <p:spPr>
          <a:xfrm>
            <a:off x="4224528" y="1581912"/>
            <a:ext cx="3657600" cy="1408176"/>
          </a:xfrm>
          <a:prstGeom prst="rect">
            <a:avLst/>
          </a:prstGeom>
        </p:spPr>
      </p:pic>
      <p:sp>
        <p:nvSpPr>
          <p:cNvPr id="9" name="Text 5">
            <a:hlinkClick r:id="rId5" tooltip=""/>
          </p:cNvPr>
          <p:cNvSpPr/>
          <p:nvPr/>
        </p:nvSpPr>
        <p:spPr>
          <a:xfrm>
            <a:off x="7982712" y="301752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5" invalidUrl="" action="" tgtFrame="" tooltip="" history="1" highlightClick="0" endSnd="0">
                  <a:extLst>
                    <a:ext uri="{A12FA001-AC4F-418D-AE19-62706E023703}">
                      <ahyp:hlinkClr xmlns:ahyp="http://schemas.microsoft.com/office/drawing/2018/hyperlinkcolor" val="tx"/>
                    </a:ext>
                  </a:extLst>
                </a:hlinkClick>
              </a:rPr>
              <a:t>https://www.tiktok.com/@salwaa</a:t>
            </a:r>
            <a:endParaRPr lang="en-US" sz="1000" dirty="0"/>
          </a:p>
        </p:txBody>
      </p:sp>
      <p:pic>
        <p:nvPicPr>
          <p:cNvPr id="10" name="Image 2" descr="D:\nolimit\ppt_ts\custom-report-generator-main\exports\chart-sample-talk-2-7457466365620784389.png">    </p:cNvPr>
          <p:cNvPicPr>
            <a:picLocks noChangeAspect="1"/>
          </p:cNvPicPr>
          <p:nvPr/>
        </p:nvPicPr>
        <p:blipFill>
          <a:blip r:embed="rId6"/>
          <a:stretch>
            <a:fillRect/>
          </a:stretch>
        </p:blipFill>
        <p:spPr>
          <a:xfrm>
            <a:off x="7955280" y="1581912"/>
            <a:ext cx="3657600" cy="1408176"/>
          </a:xfrm>
          <a:prstGeom prst="rect">
            <a:avLst/>
          </a:prstGeom>
        </p:spPr>
      </p:pic>
      <p:sp>
        <p:nvSpPr>
          <p:cNvPr id="11" name="Text 6">
            <a:hlinkClick r:id="rId7" tooltip=""/>
          </p:cNvPr>
          <p:cNvSpPr/>
          <p:nvPr/>
        </p:nvSpPr>
        <p:spPr>
          <a:xfrm>
            <a:off x="457200" y="475488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7" invalidUrl="" action="" tgtFrame="" tooltip="" history="1" highlightClick="0" endSnd="0">
                  <a:extLst>
                    <a:ext uri="{A12FA001-AC4F-418D-AE19-62706E023703}">
                      <ahyp:hlinkClr xmlns:ahyp="http://schemas.microsoft.com/office/drawing/2018/hyperlinkcolor" val="tx"/>
                    </a:ext>
                  </a:extLst>
                </a:hlinkClick>
              </a:rPr>
              <a:t>https://www.tiktok.com/@yerale</a:t>
            </a:r>
            <a:endParaRPr lang="en-US" sz="1000" dirty="0"/>
          </a:p>
        </p:txBody>
      </p:sp>
      <p:pic>
        <p:nvPicPr>
          <p:cNvPr id="12" name="Image 3" descr="D:\nolimit\ppt_ts\custom-report-generator-main\exports\chart-sample-talk-3-7460081312678857992.png">    </p:cNvPr>
          <p:cNvPicPr>
            <a:picLocks noChangeAspect="1"/>
          </p:cNvPicPr>
          <p:nvPr/>
        </p:nvPicPr>
        <p:blipFill>
          <a:blip r:embed="rId8"/>
          <a:stretch>
            <a:fillRect/>
          </a:stretch>
        </p:blipFill>
        <p:spPr>
          <a:xfrm>
            <a:off x="457200" y="3300984"/>
            <a:ext cx="3657600" cy="1408176"/>
          </a:xfrm>
          <a:prstGeom prst="rect">
            <a:avLst/>
          </a:prstGeom>
        </p:spPr>
      </p:pic>
      <p:sp>
        <p:nvSpPr>
          <p:cNvPr id="13" name="Text 7">
            <a:hlinkClick r:id="rId9" tooltip=""/>
          </p:cNvPr>
          <p:cNvSpPr/>
          <p:nvPr/>
        </p:nvSpPr>
        <p:spPr>
          <a:xfrm>
            <a:off x="4233672" y="475488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9" invalidUrl="" action="" tgtFrame="" tooltip="" history="1" highlightClick="0" endSnd="0">
                  <a:extLst>
                    <a:ext uri="{A12FA001-AC4F-418D-AE19-62706E023703}">
                      <ahyp:hlinkClr xmlns:ahyp="http://schemas.microsoft.com/office/drawing/2018/hyperlinkcolor" val="tx"/>
                    </a:ext>
                  </a:extLst>
                </a:hlinkClick>
              </a:rPr>
              <a:t>https://www.tiktok.com/@_4fdar</a:t>
            </a:r>
            <a:endParaRPr lang="en-US" sz="1000" dirty="0"/>
          </a:p>
        </p:txBody>
      </p:sp>
      <p:pic>
        <p:nvPicPr>
          <p:cNvPr id="14" name="Image 4" descr="D:\nolimit\ppt_ts\custom-report-generator-main\exports\chart-sample-talk-4-7464934707436784901.png">    </p:cNvPr>
          <p:cNvPicPr>
            <a:picLocks noChangeAspect="1"/>
          </p:cNvPicPr>
          <p:nvPr/>
        </p:nvPicPr>
        <p:blipFill>
          <a:blip r:embed="rId10"/>
          <a:stretch>
            <a:fillRect/>
          </a:stretch>
        </p:blipFill>
        <p:spPr>
          <a:xfrm>
            <a:off x="4233672" y="3300984"/>
            <a:ext cx="3657600" cy="1408176"/>
          </a:xfrm>
          <a:prstGeom prst="rect">
            <a:avLst/>
          </a:prstGeom>
        </p:spPr>
      </p:pic>
      <p:sp>
        <p:nvSpPr>
          <p:cNvPr id="15" name="Text 8">
            <a:hlinkClick r:id="rId11" tooltip=""/>
          </p:cNvPr>
          <p:cNvSpPr/>
          <p:nvPr/>
        </p:nvSpPr>
        <p:spPr>
          <a:xfrm>
            <a:off x="7982712" y="4754880"/>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11" invalidUrl="" action="" tgtFrame="" tooltip="" history="1" highlightClick="0" endSnd="0">
                  <a:extLst>
                    <a:ext uri="{A12FA001-AC4F-418D-AE19-62706E023703}">
                      <ahyp:hlinkClr xmlns:ahyp="http://schemas.microsoft.com/office/drawing/2018/hyperlinkcolor" val="tx"/>
                    </a:ext>
                  </a:extLst>
                </a:hlinkClick>
              </a:rPr>
              <a:t>https://www.tiktok.com/@badris</a:t>
            </a:r>
            <a:endParaRPr lang="en-US" sz="1000" dirty="0"/>
          </a:p>
        </p:txBody>
      </p:sp>
      <p:pic>
        <p:nvPicPr>
          <p:cNvPr id="16" name="Image 5" descr="D:\nolimit\ppt_ts\custom-report-generator-main\exports\chart-sample-talk-5-7464096191878286597.png">    </p:cNvPr>
          <p:cNvPicPr>
            <a:picLocks noChangeAspect="1"/>
          </p:cNvPicPr>
          <p:nvPr/>
        </p:nvPicPr>
        <p:blipFill>
          <a:blip r:embed="rId12"/>
          <a:stretch>
            <a:fillRect/>
          </a:stretch>
        </p:blipFill>
        <p:spPr>
          <a:xfrm>
            <a:off x="7982712" y="3300984"/>
            <a:ext cx="3657600" cy="1408176"/>
          </a:xfrm>
          <a:prstGeom prst="rect">
            <a:avLst/>
          </a:prstGeom>
        </p:spPr>
      </p:pic>
      <p:sp>
        <p:nvSpPr>
          <p:cNvPr id="17" name="Text 9">
            <a:hlinkClick r:id="rId13" tooltip=""/>
          </p:cNvPr>
          <p:cNvSpPr/>
          <p:nvPr/>
        </p:nvSpPr>
        <p:spPr>
          <a:xfrm>
            <a:off x="457200" y="6464808"/>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13" invalidUrl="" action="" tgtFrame="" tooltip="" history="1" highlightClick="0" endSnd="0">
                  <a:extLst>
                    <a:ext uri="{A12FA001-AC4F-418D-AE19-62706E023703}">
                      <ahyp:hlinkClr xmlns:ahyp="http://schemas.microsoft.com/office/drawing/2018/hyperlinkcolor" val="tx"/>
                    </a:ext>
                  </a:extLst>
                </a:hlinkClick>
              </a:rPr>
              <a:t>https://www.tiktok.com/@epooli</a:t>
            </a:r>
            <a:endParaRPr lang="en-US" sz="1000" dirty="0"/>
          </a:p>
        </p:txBody>
      </p:sp>
      <p:pic>
        <p:nvPicPr>
          <p:cNvPr id="18" name="Image 6" descr="D:\nolimit\ppt_ts\custom-report-generator-main\exports\chart-sample-talk-6-7467817032268942598.png">    </p:cNvPr>
          <p:cNvPicPr>
            <a:picLocks noChangeAspect="1"/>
          </p:cNvPicPr>
          <p:nvPr/>
        </p:nvPicPr>
        <p:blipFill>
          <a:blip r:embed="rId14"/>
          <a:stretch>
            <a:fillRect/>
          </a:stretch>
        </p:blipFill>
        <p:spPr>
          <a:xfrm>
            <a:off x="457200" y="5029200"/>
            <a:ext cx="3657600" cy="1408176"/>
          </a:xfrm>
          <a:prstGeom prst="rect">
            <a:avLst/>
          </a:prstGeom>
        </p:spPr>
      </p:pic>
      <p:sp>
        <p:nvSpPr>
          <p:cNvPr id="19" name="Text 10">
            <a:hlinkClick r:id="rId15" tooltip=""/>
          </p:cNvPr>
          <p:cNvSpPr/>
          <p:nvPr/>
        </p:nvSpPr>
        <p:spPr>
          <a:xfrm>
            <a:off x="4233672" y="6464808"/>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15" invalidUrl="" action="" tgtFrame="" tooltip="" history="1" highlightClick="0" endSnd="0">
                  <a:extLst>
                    <a:ext uri="{A12FA001-AC4F-418D-AE19-62706E023703}">
                      <ahyp:hlinkClr xmlns:ahyp="http://schemas.microsoft.com/office/drawing/2018/hyperlinkcolor" val="tx"/>
                    </a:ext>
                  </a:extLst>
                </a:hlinkClick>
              </a:rPr>
              <a:t>https://www.tiktok.com/@miftap</a:t>
            </a:r>
            <a:endParaRPr lang="en-US" sz="1000" dirty="0"/>
          </a:p>
        </p:txBody>
      </p:sp>
      <p:pic>
        <p:nvPicPr>
          <p:cNvPr id="20" name="Image 7" descr="D:\nolimit\ppt_ts\custom-report-generator-main\exports\chart-sample-talk-7-7458974790460640528.png">    </p:cNvPr>
          <p:cNvPicPr>
            <a:picLocks noChangeAspect="1"/>
          </p:cNvPicPr>
          <p:nvPr/>
        </p:nvPicPr>
        <p:blipFill>
          <a:blip r:embed="rId16"/>
          <a:stretch>
            <a:fillRect/>
          </a:stretch>
        </p:blipFill>
        <p:spPr>
          <a:xfrm>
            <a:off x="4233672" y="5029200"/>
            <a:ext cx="3657600" cy="1408176"/>
          </a:xfrm>
          <a:prstGeom prst="rect">
            <a:avLst/>
          </a:prstGeom>
        </p:spPr>
      </p:pic>
      <p:sp>
        <p:nvSpPr>
          <p:cNvPr id="21" name="Text 11">
            <a:hlinkClick r:id="rId17" tooltip=""/>
          </p:cNvPr>
          <p:cNvSpPr/>
          <p:nvPr/>
        </p:nvSpPr>
        <p:spPr>
          <a:xfrm>
            <a:off x="7982712" y="6464808"/>
            <a:ext cx="9144000" cy="0"/>
          </a:xfrm>
          <a:prstGeom prst="rect">
            <a:avLst/>
          </a:prstGeom>
          <a:noFill/>
          <a:ln/>
        </p:spPr>
        <p:txBody>
          <a:bodyPr wrap="square" lIns="1562" tIns="1562" rIns="1562" bIns="1562" rtlCol="0" anchor="ctr"/>
          <a:lstStyle/>
          <a:p>
            <a:pPr indent="0" marL="0">
              <a:buNone/>
            </a:pPr>
            <a:r>
              <a:rPr lang="en-US" sz="1000" u="sng" dirty="0">
                <a:solidFill>
                  <a:srgbClr val="063970"/>
                </a:solidFill>
                <a:hlinkClick r:id="rId17" invalidUrl="" action="" tgtFrame="" tooltip="" history="1" highlightClick="0" endSnd="0">
                  <a:extLst>
                    <a:ext uri="{A12FA001-AC4F-418D-AE19-62706E023703}">
                      <ahyp:hlinkClr xmlns:ahyp="http://schemas.microsoft.com/office/drawing/2018/hyperlinkcolor" val="tx"/>
                    </a:ext>
                  </a:extLst>
                </a:hlinkClick>
              </a:rPr>
              <a:t>https://www.tiktok.com/@salwaa</a:t>
            </a:r>
            <a:endParaRPr lang="en-US" sz="1000" dirty="0"/>
          </a:p>
        </p:txBody>
      </p:sp>
      <p:pic>
        <p:nvPicPr>
          <p:cNvPr id="22" name="Image 8" descr="D:\nolimit\ppt_ts\custom-report-generator-main\exports\chart-sample-talk-8-7458210947275017478.png">    </p:cNvPr>
          <p:cNvPicPr>
            <a:picLocks noChangeAspect="1"/>
          </p:cNvPicPr>
          <p:nvPr/>
        </p:nvPicPr>
        <p:blipFill>
          <a:blip r:embed="rId18"/>
          <a:stretch>
            <a:fillRect/>
          </a:stretch>
        </p:blipFill>
        <p:spPr>
          <a:xfrm>
            <a:off x="7982712" y="5029200"/>
            <a:ext cx="3657600" cy="1408176"/>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SAMPLE</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sp>
        <p:nvSpPr>
          <p:cNvPr id="5" name="Text 3">
            <a:hlinkClick r:id="rId1" tooltip=""/>
          </p:cNvPr>
          <p:cNvSpPr/>
          <p:nvPr/>
        </p:nvSpPr>
        <p:spPr>
          <a:xfrm>
            <a:off x="457200" y="3776472"/>
            <a:ext cx="9144000" cy="0"/>
          </a:xfrm>
          <a:prstGeom prst="rect">
            <a:avLst/>
          </a:prstGeom>
          <a:noFill/>
          <a:ln/>
        </p:spPr>
        <p:txBody>
          <a:bodyPr wrap="square" rtlCol="0" anchor="ctr"/>
          <a:lstStyle/>
          <a:p>
            <a:pPr indent="0" marL="0">
              <a:buNone/>
            </a:pPr>
            <a:r>
              <a:rPr lang="en-US" u="sng" dirty="0">
                <a:solidFill>
                  <a:srgbClr val="000000"/>
                </a:solidFill>
                <a:hlinkClick r:id="rId1"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6" name="Image 0" descr="D:\nolimit\ppt_ts\custom-report-generator-main\exports\chart-sample-article-0-19871027bca499b724af9d5eb7e453ff8c4810040b3d3f93508db37215eb4f89.png">    </p:cNvPr>
          <p:cNvPicPr>
            <a:picLocks noChangeAspect="1"/>
          </p:cNvPicPr>
          <p:nvPr/>
        </p:nvPicPr>
        <p:blipFill>
          <a:blip r:embed="rId2"/>
          <a:stretch>
            <a:fillRect/>
          </a:stretch>
        </p:blipFill>
        <p:spPr>
          <a:xfrm>
            <a:off x="457200" y="1399032"/>
            <a:ext cx="3575304" cy="2286000"/>
          </a:xfrm>
          <a:prstGeom prst="rect">
            <a:avLst/>
          </a:prstGeom>
        </p:spPr>
      </p:pic>
      <p:sp>
        <p:nvSpPr>
          <p:cNvPr id="7" name="Text 4">
            <a:hlinkClick r:id="rId3" tooltip=""/>
          </p:cNvPr>
          <p:cNvSpPr/>
          <p:nvPr/>
        </p:nvSpPr>
        <p:spPr>
          <a:xfrm>
            <a:off x="4297680" y="3776472"/>
            <a:ext cx="9144000" cy="0"/>
          </a:xfrm>
          <a:prstGeom prst="rect">
            <a:avLst/>
          </a:prstGeom>
          <a:noFill/>
          <a:ln/>
        </p:spPr>
        <p:txBody>
          <a:bodyPr wrap="square" rtlCol="0" anchor="ctr"/>
          <a:lstStyle/>
          <a:p>
            <a:pPr indent="0" marL="0">
              <a:buNone/>
            </a:pPr>
            <a:r>
              <a:rPr lang="en-US" u="sng" dirty="0">
                <a:solidFill>
                  <a:srgbClr val="000000"/>
                </a:solidFill>
                <a:hlinkClick r:id="rId3"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8" name="Image 1" descr="D:\nolimit\ppt_ts\custom-report-generator-main\exports\chart-sample-article-1-689adeb3b92b3adb025a0c7c2c90a94dd38cbe9611a18edfb93c3596e2c96ddb.png">    </p:cNvPr>
          <p:cNvPicPr>
            <a:picLocks noChangeAspect="1"/>
          </p:cNvPicPr>
          <p:nvPr/>
        </p:nvPicPr>
        <p:blipFill>
          <a:blip r:embed="rId4"/>
          <a:stretch>
            <a:fillRect/>
          </a:stretch>
        </p:blipFill>
        <p:spPr>
          <a:xfrm>
            <a:off x="4297680" y="1399032"/>
            <a:ext cx="3575304" cy="2286000"/>
          </a:xfrm>
          <a:prstGeom prst="rect">
            <a:avLst/>
          </a:prstGeom>
        </p:spPr>
      </p:pic>
      <p:sp>
        <p:nvSpPr>
          <p:cNvPr id="9" name="Text 5">
            <a:hlinkClick r:id="rId5" tooltip=""/>
          </p:cNvPr>
          <p:cNvSpPr/>
          <p:nvPr/>
        </p:nvSpPr>
        <p:spPr>
          <a:xfrm>
            <a:off x="8147304" y="3776472"/>
            <a:ext cx="9144000" cy="0"/>
          </a:xfrm>
          <a:prstGeom prst="rect">
            <a:avLst/>
          </a:prstGeom>
          <a:noFill/>
          <a:ln/>
        </p:spPr>
        <p:txBody>
          <a:bodyPr wrap="square" rtlCol="0" anchor="ctr"/>
          <a:lstStyle/>
          <a:p>
            <a:pPr indent="0" marL="0">
              <a:buNone/>
            </a:pPr>
            <a:r>
              <a:rPr lang="en-US" u="sng" dirty="0">
                <a:solidFill>
                  <a:srgbClr val="000000"/>
                </a:solidFill>
                <a:hlinkClick r:id="rId5"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0" name="Image 2" descr="D:\nolimit\ppt_ts\custom-report-generator-main\exports\chart-sample-article-2-6ae5fde5c202b0e5381aa029aecc266e0f193cddc8d24166bf4aac7511f8598c.png">    </p:cNvPr>
          <p:cNvPicPr>
            <a:picLocks noChangeAspect="1"/>
          </p:cNvPicPr>
          <p:nvPr/>
        </p:nvPicPr>
        <p:blipFill>
          <a:blip r:embed="rId6"/>
          <a:stretch>
            <a:fillRect/>
          </a:stretch>
        </p:blipFill>
        <p:spPr>
          <a:xfrm>
            <a:off x="8147304" y="1399032"/>
            <a:ext cx="3575304" cy="2286000"/>
          </a:xfrm>
          <a:prstGeom prst="rect">
            <a:avLst/>
          </a:prstGeom>
        </p:spPr>
      </p:pic>
      <p:sp>
        <p:nvSpPr>
          <p:cNvPr id="11" name="Text 6">
            <a:hlinkClick r:id="rId7" tooltip=""/>
          </p:cNvPr>
          <p:cNvSpPr/>
          <p:nvPr/>
        </p:nvSpPr>
        <p:spPr>
          <a:xfrm>
            <a:off x="457200" y="6473952"/>
            <a:ext cx="9144000" cy="0"/>
          </a:xfrm>
          <a:prstGeom prst="rect">
            <a:avLst/>
          </a:prstGeom>
          <a:noFill/>
          <a:ln/>
        </p:spPr>
        <p:txBody>
          <a:bodyPr wrap="square" rtlCol="0" anchor="ctr"/>
          <a:lstStyle/>
          <a:p>
            <a:pPr indent="0" marL="0">
              <a:buNone/>
            </a:pPr>
            <a:r>
              <a:rPr lang="en-US" u="sng" dirty="0">
                <a:solidFill>
                  <a:srgbClr val="000000"/>
                </a:solidFill>
                <a:hlinkClick r:id="rId7"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2" name="Image 3" descr="D:\nolimit\ppt_ts\custom-report-generator-main\exports\chart-sample-article-3-de5ae71aa0156e23fa5d3e3fdd2b9821c313ab9350fd988a49ed427629132bd4.png">    </p:cNvPr>
          <p:cNvPicPr>
            <a:picLocks noChangeAspect="1"/>
          </p:cNvPicPr>
          <p:nvPr/>
        </p:nvPicPr>
        <p:blipFill>
          <a:blip r:embed="rId8"/>
          <a:stretch>
            <a:fillRect/>
          </a:stretch>
        </p:blipFill>
        <p:spPr>
          <a:xfrm>
            <a:off x="457200" y="4096512"/>
            <a:ext cx="3575304" cy="2286000"/>
          </a:xfrm>
          <a:prstGeom prst="rect">
            <a:avLst/>
          </a:prstGeom>
        </p:spPr>
      </p:pic>
      <p:sp>
        <p:nvSpPr>
          <p:cNvPr id="13" name="Text 7">
            <a:hlinkClick r:id="rId9" tooltip=""/>
          </p:cNvPr>
          <p:cNvSpPr/>
          <p:nvPr/>
        </p:nvSpPr>
        <p:spPr>
          <a:xfrm>
            <a:off x="4297680" y="6473952"/>
            <a:ext cx="9144000" cy="0"/>
          </a:xfrm>
          <a:prstGeom prst="rect">
            <a:avLst/>
          </a:prstGeom>
          <a:noFill/>
          <a:ln/>
        </p:spPr>
        <p:txBody>
          <a:bodyPr wrap="square" rtlCol="0" anchor="ctr"/>
          <a:lstStyle/>
          <a:p>
            <a:pPr indent="0" marL="0">
              <a:buNone/>
            </a:pPr>
            <a:r>
              <a:rPr lang="en-US" u="sng" dirty="0">
                <a:solidFill>
                  <a:srgbClr val="000000"/>
                </a:solidFill>
                <a:hlinkClick r:id="rId9"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4" name="Image 4" descr="D:\nolimit\ppt_ts\custom-report-generator-main\exports\chart-sample-article-4-1574a8ea3aa2e9e9f89fe3b489a254cfe9a5d93f1fafb846c2884f9eef26f5d4.png">    </p:cNvPr>
          <p:cNvPicPr>
            <a:picLocks noChangeAspect="1"/>
          </p:cNvPicPr>
          <p:nvPr/>
        </p:nvPicPr>
        <p:blipFill>
          <a:blip r:embed="rId10"/>
          <a:stretch>
            <a:fillRect/>
          </a:stretch>
        </p:blipFill>
        <p:spPr>
          <a:xfrm>
            <a:off x="4297680" y="4096512"/>
            <a:ext cx="3575304" cy="2286000"/>
          </a:xfrm>
          <a:prstGeom prst="rect">
            <a:avLst/>
          </a:prstGeom>
        </p:spPr>
      </p:pic>
      <p:sp>
        <p:nvSpPr>
          <p:cNvPr id="15" name="Text 8">
            <a:hlinkClick r:id="rId11" tooltip=""/>
          </p:cNvPr>
          <p:cNvSpPr/>
          <p:nvPr/>
        </p:nvSpPr>
        <p:spPr>
          <a:xfrm>
            <a:off x="8147304" y="6473952"/>
            <a:ext cx="9144000" cy="0"/>
          </a:xfrm>
          <a:prstGeom prst="rect">
            <a:avLst/>
          </a:prstGeom>
          <a:noFill/>
          <a:ln/>
        </p:spPr>
        <p:txBody>
          <a:bodyPr wrap="square" rtlCol="0" anchor="ctr"/>
          <a:lstStyle/>
          <a:p>
            <a:pPr indent="0" marL="0">
              <a:buNone/>
            </a:pPr>
            <a:r>
              <a:rPr lang="en-US" u="sng" dirty="0">
                <a:solidFill>
                  <a:srgbClr val="000000"/>
                </a:solidFill>
                <a:hlinkClick r:id="rId11"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6" name="Image 5" descr="D:\nolimit\ppt_ts\custom-report-generator-main\exports\chart-sample-article-5-4c5a8f363414250c7abf242710f8200e6fcdf9a068e3c47a4c9b271db30a136c.png">    </p:cNvPr>
          <p:cNvPicPr>
            <a:picLocks noChangeAspect="1"/>
          </p:cNvPicPr>
          <p:nvPr/>
        </p:nvPicPr>
        <p:blipFill>
          <a:blip r:embed="rId12"/>
          <a:stretch>
            <a:fillRect/>
          </a:stretch>
        </p:blipFill>
        <p:spPr>
          <a:xfrm>
            <a:off x="8147304" y="4096512"/>
            <a:ext cx="3575304" cy="2286000"/>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CATEGORY TALK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graphicFrame>
        <p:nvGraphicFramePr>
          <p:cNvPr id="4" name="Chart 0" descr=""/>
          <p:cNvGraphicFramePr/>
          <p:nvPr/>
        </p:nvGraphicFramePr>
        <p:xfrm>
          <a:off x="457200" y="1527048"/>
          <a:ext cx="5486400" cy="4626864"/>
        </p:xfrm>
        <a:graphic xmlns:a="http://schemas.openxmlformats.org/drawingml/2006/main">
          <a:graphicData uri="http://schemas.openxmlformats.org/drawingml/2006/chart">
            <c:chart xmlns:c="http://schemas.openxmlformats.org/drawingml/2006/chart" r:id="rId1"/>
          </a:graphicData>
        </a:graphic>
      </p:graphicFrame>
      <p:sp>
        <p:nvSpPr>
          <p:cNvPr id="5" name="Text 2"/>
          <p:cNvSpPr/>
          <p:nvPr/>
        </p:nvSpPr>
        <p:spPr>
          <a:xfrm>
            <a:off x="457200" y="1143000"/>
            <a:ext cx="5257800" cy="347472"/>
          </a:xfrm>
          <a:prstGeom prst="rect">
            <a:avLst/>
          </a:prstGeom>
          <a:noFill/>
          <a:ln/>
        </p:spPr>
        <p:txBody>
          <a:bodyPr wrap="square" rtlCol="0" anchor="ctr"/>
          <a:lstStyle/>
          <a:p>
            <a:pPr algn="l" indent="0" marL="0">
              <a:buNone/>
            </a:pPr>
            <a:endParaRPr lang="en-US" sz="1800" dirty="0"/>
          </a:p>
        </p:txBody>
      </p:sp>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SENTIMENT</a:t>
            </a:r>
            <a:endParaRPr lang="en-US" sz="1800" dirty="0"/>
          </a:p>
        </p:txBody>
      </p:sp>
      <p:graphicFrame>
        <p:nvGraphicFramePr>
          <p:cNvPr id="7" name="Chart 1" descr=""/>
          <p:cNvGraphicFramePr/>
          <p:nvPr/>
        </p:nvGraphicFramePr>
        <p:xfrm>
          <a:off x="6400800" y="1527048"/>
          <a:ext cx="5486400" cy="4626864"/>
        </p:xfrm>
        <a:graphic xmlns:a="http://schemas.openxmlformats.org/drawingml/2006/main">
          <a:graphicData uri="http://schemas.openxmlformats.org/drawingml/2006/chart">
            <c:chart xmlns:c="http://schemas.openxmlformats.org/drawingml/2006/chart" r:id="rId2"/>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CATEGORY TALK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graphicFrame>
        <p:nvGraphicFramePr>
          <p:cNvPr id="5" name="Chart 0" descr=""/>
          <p:cNvGraphicFramePr/>
          <p:nvPr/>
        </p:nvGraphicFramePr>
        <p:xfrm>
          <a:off x="457200" y="1581912"/>
          <a:ext cx="11064240" cy="5010912"/>
        </p:xfrm>
        <a:graphic xmlns:a="http://schemas.openxmlformats.org/drawingml/2006/main">
          <a:graphicData uri="http://schemas.openxmlformats.org/drawingml/2006/chart">
            <c:chart xmlns:c="http://schemas.openxmlformats.org/drawingml/2006/chart" r:id="rId1"/>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FACULTY POSITIONING</a:t>
            </a:r>
            <a:endParaRPr lang="en-US" sz="2400" dirty="0"/>
          </a:p>
        </p:txBody>
      </p:sp>
      <p:sp>
        <p:nvSpPr>
          <p:cNvPr id="3" name="Text 1"/>
          <p:cNvSpPr/>
          <p:nvPr/>
        </p:nvSpPr>
        <p:spPr>
          <a:xfrm>
            <a:off x="457200" y="1143000"/>
            <a:ext cx="2103120" cy="4983480"/>
          </a:xfrm>
          <a:prstGeom prst="rect">
            <a:avLst/>
          </a:prstGeom>
          <a:noFill/>
          <a:ln/>
        </p:spPr>
        <p:txBody>
          <a:bodyPr wrap="square" rtlCol="0" anchor="t"/>
          <a:lstStyle/>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FISIP menjadi fakultas terpopular dibandingkan dengan fakultas lainnya, dengan pembicaraan terkait Ilmu Pemerintahan bekerjasama dengan BPJS Ketenagakerjaan untuk melindungi mahasiswa magang.</a:t>
            </a:r>
            <a:endParaRPr lang="en-US" sz="1000" dirty="0"/>
          </a:p>
          <a:p>
            <a:pPr algn="just" indent="0" marL="0">
              <a:lnSpc>
                <a:spcPts val="1600"/>
              </a:lnSpc>
              <a:buNone/>
            </a:pPr>
            <a:endParaRPr lang="en-US" sz="1000" dirty="0"/>
          </a:p>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FH dan FPIK menjadi fakultas paling positif dibandingkan dengan fakultas lainnya, dengan pembicaraan terkait terdapat netizen berharap masuk ke fakultas tersebut</a:t>
            </a:r>
            <a:endParaRPr lang="en-US" sz="1000" dirty="0"/>
          </a:p>
        </p:txBody>
      </p:sp>
      <p:sp>
        <p:nvSpPr>
          <p:cNvPr id="4" name="Shape 2"/>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5" name="Text 3"/>
          <p:cNvSpPr/>
          <p:nvPr/>
        </p:nvSpPr>
        <p:spPr>
          <a:xfrm>
            <a:off x="2743200" y="969264"/>
            <a:ext cx="8778240" cy="347472"/>
          </a:xfrm>
          <a:prstGeom prst="rect">
            <a:avLst/>
          </a:prstGeom>
          <a:noFill/>
          <a:ln/>
        </p:spPr>
        <p:txBody>
          <a:bodyPr wrap="square" rtlCol="0" anchor="ctr"/>
          <a:lstStyle/>
          <a:p>
            <a:pPr algn="l" indent="0" marL="0">
              <a:buNone/>
            </a:pPr>
            <a:endParaRPr lang="en-US" sz="1800" dirty="0"/>
          </a:p>
        </p:txBody>
      </p:sp>
      <p:pic>
        <p:nvPicPr>
          <p:cNvPr id="6" name="Image 0" descr="D:\nolimit\ppt_ts\custom-report-generator-main\exports\chart-224c3ba7-bcaa-4e44-87b8-225eecf40dfa.png">    </p:cNvPr>
          <p:cNvPicPr>
            <a:picLocks noChangeAspect="1"/>
          </p:cNvPicPr>
          <p:nvPr/>
        </p:nvPicPr>
        <p:blipFill>
          <a:blip r:embed="rId1"/>
          <a:stretch>
            <a:fillRect/>
          </a:stretch>
        </p:blipFill>
        <p:spPr>
          <a:xfrm>
            <a:off x="3108960" y="1353312"/>
            <a:ext cx="8229600" cy="4572000"/>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FACULTY TALK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graphicFrame>
        <p:nvGraphicFramePr>
          <p:cNvPr id="4" name="Chart 0" descr=""/>
          <p:cNvGraphicFramePr/>
          <p:nvPr/>
        </p:nvGraphicFramePr>
        <p:xfrm>
          <a:off x="457200" y="1527048"/>
          <a:ext cx="5486400" cy="4626864"/>
        </p:xfrm>
        <a:graphic xmlns:a="http://schemas.openxmlformats.org/drawingml/2006/main">
          <a:graphicData uri="http://schemas.openxmlformats.org/drawingml/2006/chart">
            <c:chart xmlns:c="http://schemas.openxmlformats.org/drawingml/2006/chart" r:id="rId1"/>
          </a:graphicData>
        </a:graphic>
      </p:graphicFrame>
      <p:sp>
        <p:nvSpPr>
          <p:cNvPr id="5" name="Text 2"/>
          <p:cNvSpPr/>
          <p:nvPr/>
        </p:nvSpPr>
        <p:spPr>
          <a:xfrm>
            <a:off x="457200" y="1143000"/>
            <a:ext cx="5257800" cy="347472"/>
          </a:xfrm>
          <a:prstGeom prst="rect">
            <a:avLst/>
          </a:prstGeom>
          <a:noFill/>
          <a:ln/>
        </p:spPr>
        <p:txBody>
          <a:bodyPr wrap="square" rtlCol="0" anchor="ctr"/>
          <a:lstStyle/>
          <a:p>
            <a:pPr algn="l" indent="0" marL="0">
              <a:buNone/>
            </a:pPr>
            <a:endParaRPr lang="en-US" sz="1800" dirty="0"/>
          </a:p>
        </p:txBody>
      </p:sp>
      <p:sp>
        <p:nvSpPr>
          <p:cNvPr id="6" name="Text 3"/>
          <p:cNvSpPr/>
          <p:nvPr/>
        </p:nvSpPr>
        <p:spPr>
          <a:xfrm>
            <a:off x="6400800" y="1143000"/>
            <a:ext cx="5257800" cy="347472"/>
          </a:xfrm>
          <a:prstGeom prst="rect">
            <a:avLst/>
          </a:prstGeom>
          <a:noFill/>
          <a:ln/>
        </p:spPr>
        <p:txBody>
          <a:bodyPr wrap="square" rtlCol="0" anchor="ctr"/>
          <a:lstStyle/>
          <a:p>
            <a:pPr algn="l" indent="0" marL="0">
              <a:buNone/>
            </a:pPr>
            <a:endParaRPr lang="en-US" sz="1800" dirty="0"/>
          </a:p>
        </p:txBody>
      </p:sp>
      <p:graphicFrame>
        <p:nvGraphicFramePr>
          <p:cNvPr id="7" name="Chart 1" descr=""/>
          <p:cNvGraphicFramePr/>
          <p:nvPr/>
        </p:nvGraphicFramePr>
        <p:xfrm>
          <a:off x="6400800" y="1527048"/>
          <a:ext cx="5486400" cy="4626864"/>
        </p:xfrm>
        <a:graphic xmlns:a="http://schemas.openxmlformats.org/drawingml/2006/main">
          <a:graphicData uri="http://schemas.openxmlformats.org/drawingml/2006/chart">
            <c:chart xmlns:c="http://schemas.openxmlformats.org/drawingml/2006/chart" r:id="rId2"/>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FACULTY</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SOCIAL MEDIA OVERVIEW</a:t>
            </a:r>
            <a:endParaRPr lang="en-US" sz="2400" dirty="0"/>
          </a:p>
        </p:txBody>
      </p:sp>
      <p:sp>
        <p:nvSpPr>
          <p:cNvPr id="3" name="Text 1"/>
          <p:cNvSpPr/>
          <p:nvPr/>
        </p:nvSpPr>
        <p:spPr>
          <a:xfrm>
            <a:off x="457200" y="1143000"/>
            <a:ext cx="2103120" cy="4983480"/>
          </a:xfrm>
          <a:prstGeom prst="rect">
            <a:avLst/>
          </a:prstGeom>
          <a:noFill/>
          <a:ln/>
        </p:spPr>
        <p:txBody>
          <a:bodyPr wrap="square" rtlCol="0" anchor="t"/>
          <a:lstStyle/>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Instagram menjadi platform yang memiliki Engagement paling tinggi dibandingkan platform lainnya dengan total 1.898.363 karena adanya
konten mengenai lika liku mascot Brone dengan menggunakan trend backsound.
</a:t>
            </a:r>
            <a:endParaRPr lang="en-US" sz="1000" dirty="0"/>
          </a:p>
        </p:txBody>
      </p:sp>
      <p:sp>
        <p:nvSpPr>
          <p:cNvPr id="4" name="Shape 2"/>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5" name="Text 3"/>
          <p:cNvSpPr/>
          <p:nvPr/>
        </p:nvSpPr>
        <p:spPr>
          <a:xfrm>
            <a:off x="2743200" y="740664"/>
            <a:ext cx="8778240" cy="347472"/>
          </a:xfrm>
          <a:prstGeom prst="rect">
            <a:avLst/>
          </a:prstGeom>
          <a:noFill/>
          <a:ln/>
        </p:spPr>
        <p:txBody>
          <a:bodyPr wrap="square" rtlCol="0" anchor="ctr"/>
          <a:lstStyle/>
          <a:p>
            <a:pPr algn="l" indent="0" marL="0">
              <a:buNone/>
            </a:pPr>
            <a:endParaRPr lang="en-US" sz="1800" dirty="0"/>
          </a:p>
        </p:txBody>
      </p:sp>
      <p:graphicFrame>
        <p:nvGraphicFramePr>
          <p:cNvPr id="19" name="Table 0"/>
          <p:cNvGraphicFramePr>
            <a:graphicFrameLocks noGrp="1"/>
          </p:cNvGraphicFramePr>
          <p:nvPr>
            <p:extLst>
              <p:ext uri="{D42A27DB-BD31-4B8C-83A1-F6EECF244321}">
                <p14:modId xmlns:p14="http://schemas.microsoft.com/office/powerpoint/2010/main" val="1579011935"/>
              </p:ext>
            </p:extLst>
          </p:nvPr>
        </p:nvGraphicFramePr>
        <p:xfrm>
          <a:off x="2743200" y="1124712"/>
          <a:ext cx="8961120" cy="914400"/>
        </p:xfrm>
        <a:graphic>
          <a:graphicData uri="http://schemas.openxmlformats.org/drawingml/2006/table">
            <a:tbl>
              <a:tblPr/>
              <a:tblGrid>
                <a:gridCol w="1493520"/>
                <a:gridCol w="1493520"/>
                <a:gridCol w="746760"/>
                <a:gridCol w="746760"/>
                <a:gridCol w="746760"/>
                <a:gridCol w="746760"/>
                <a:gridCol w="746760"/>
                <a:gridCol w="746760"/>
                <a:gridCol w="746760"/>
                <a:gridCol w="746760"/>
              </a:tblGrid>
              <a:tr h="36576">
                <a:tc>
                  <a:txBody>
                    <a:bodyPr/>
                    <a:lstStyle/>
                    <a:p>
                      <a:pPr algn="ctr" indent="0" marL="0">
                        <a:buNone/>
                      </a:pPr>
                      <a:r>
                        <a:rPr lang="en-US" sz="900" b="1" dirty="0">
                          <a:solidFill>
                            <a:srgbClr val="00BAEC"/>
                          </a:solidFill>
                        </a:rPr>
                        <a:t>Group</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Postmade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Like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Comment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Share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Follower </a:t>
                      </a:r>
                      <a:pPr algn="ctr" indent="0" marL="0">
                        <a:buNone/>
                      </a:pPr>
                      <a:r>
                        <a:rPr lang="en-US" sz="900" b="1" dirty="0">
                          <a:solidFill>
                            <a:srgbClr val="00BAEC"/>
                          </a:solidFill>
                        </a:rPr>
                        <a:t>Count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Follower </a:t>
                      </a:r>
                      <a:pPr algn="ctr" indent="0" marL="0">
                        <a:buNone/>
                      </a:pPr>
                      <a:r>
                        <a:rPr lang="en-US" sz="900" b="1" dirty="0">
                          <a:solidFill>
                            <a:srgbClr val="00BAEC"/>
                          </a:solidFill>
                        </a:rPr>
                        <a:t>Growth</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 </a:t>
                      </a:r>
                      <a:pPr algn="ctr" indent="0" marL="0">
                        <a:buNone/>
                      </a:pPr>
                      <a:r>
                        <a:rPr lang="en-US" sz="900" b="1" dirty="0">
                          <a:solidFill>
                            <a:srgbClr val="00BAEC"/>
                          </a:solidFill>
                        </a:rPr>
                        <a:t>Per </a:t>
                      </a:r>
                      <a:pPr algn="ctr" indent="0" marL="0">
                        <a:buNone/>
                      </a:pPr>
                      <a:r>
                        <a:rPr lang="en-US" sz="900" b="1" dirty="0">
                          <a:solidFill>
                            <a:srgbClr val="00BAEC"/>
                          </a:solidFill>
                        </a:rPr>
                        <a:t>Post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 </a:t>
                      </a:r>
                      <a:pPr algn="ctr" indent="0" marL="0">
                        <a:buNone/>
                      </a:pPr>
                      <a:r>
                        <a:rPr lang="en-US" sz="900" b="1" dirty="0">
                          <a:solidFill>
                            <a:srgbClr val="00BAEC"/>
                          </a:solidFill>
                        </a:rPr>
                        <a:t>Rate </a:t>
                      </a:r>
                      <a:pPr algn="ctr" indent="0" marL="0">
                        <a:buNone/>
                      </a:pPr>
                      <a:r>
                        <a:rPr lang="en-US" sz="900" b="1" dirty="0">
                          <a:solidFill>
                            <a:srgbClr val="00BAEC"/>
                          </a:solidFill>
                        </a:rPr>
                        <a:t>Per </a:t>
                      </a:r>
                      <a:pPr algn="ctr" indent="0" marL="0">
                        <a:buNone/>
                      </a:pPr>
                      <a:r>
                        <a:rPr lang="en-US" sz="900" b="1" dirty="0">
                          <a:solidFill>
                            <a:srgbClr val="00BAEC"/>
                          </a:solidFill>
                        </a:rPr>
                        <a:t>Post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TikTok</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25.750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397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7.380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33.527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335.270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Instagram</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76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382.137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2.583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384.720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506.210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Youtube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315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341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3.410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Facebook</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853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54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61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968</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3.723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Twitter</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42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243.470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302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52.340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296.112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705.028</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BAEC"/>
                          </a:solidFill>
                        </a:rPr>
                        <a:t>Average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32,8</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130.505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672,4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11.956,2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143.133,6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310.728,2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r>
            </a:tbl>
          </a:graphicData>
        </a:graphic>
      </p:graphicFrame>
      <p:graphicFrame>
        <p:nvGraphicFramePr>
          <p:cNvPr id="7" name="Chart 0" descr=""/>
          <p:cNvGraphicFramePr/>
          <p:nvPr/>
        </p:nvGraphicFramePr>
        <p:xfrm>
          <a:off x="2743200" y="4279392"/>
          <a:ext cx="4389120" cy="2286000"/>
        </p:xfrm>
        <a:graphic xmlns:a="http://schemas.openxmlformats.org/drawingml/2006/main">
          <a:graphicData uri="http://schemas.openxmlformats.org/drawingml/2006/chart">
            <c:chart xmlns:c="http://schemas.openxmlformats.org/drawingml/2006/chart" r:id="rId1"/>
          </a:graphicData>
        </a:graphic>
      </p:graphicFrame>
      <p:sp>
        <p:nvSpPr>
          <p:cNvPr id="8" name="Text 4"/>
          <p:cNvSpPr/>
          <p:nvPr/>
        </p:nvSpPr>
        <p:spPr>
          <a:xfrm>
            <a:off x="5427617" y="4347972"/>
            <a:ext cx="548640" cy="274320"/>
          </a:xfrm>
          <a:prstGeom prst="rect">
            <a:avLst/>
          </a:prstGeom>
          <a:noFill/>
          <a:ln/>
        </p:spPr>
        <p:txBody>
          <a:bodyPr wrap="square" rtlCol="0" anchor="ctr"/>
          <a:lstStyle/>
          <a:p>
            <a:pPr algn="ctr" indent="0" marL="0">
              <a:buNone/>
            </a:pPr>
            <a:r>
              <a:rPr lang="en-US" sz="1100" dirty="0">
                <a:solidFill>
                  <a:srgbClr val="000000"/>
                </a:solidFill>
                <a:latin typeface="rubik" pitchFamily="34" charset="0"/>
                <a:ea typeface="rubik" pitchFamily="34" charset="-122"/>
                <a:cs typeface="rubik" pitchFamily="34" charset="-120"/>
              </a:rPr>
              <a:t>264</a:t>
            </a:r>
            <a:endParaRPr lang="en-US" sz="1100" dirty="0"/>
          </a:p>
        </p:txBody>
      </p:sp>
      <p:sp>
        <p:nvSpPr>
          <p:cNvPr id="9" name="Text 5"/>
          <p:cNvSpPr/>
          <p:nvPr/>
        </p:nvSpPr>
        <p:spPr>
          <a:xfrm>
            <a:off x="2743200" y="3803904"/>
            <a:ext cx="420624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PEAK TIME</a:t>
            </a:r>
            <a:endParaRPr lang="en-US" sz="1800" dirty="0"/>
          </a:p>
        </p:txBody>
      </p:sp>
      <p:graphicFrame>
        <p:nvGraphicFramePr>
          <p:cNvPr id="10" name="Chart 1" descr=""/>
          <p:cNvGraphicFramePr/>
          <p:nvPr/>
        </p:nvGraphicFramePr>
        <p:xfrm>
          <a:off x="7315200" y="4279392"/>
          <a:ext cx="4389120" cy="2286000"/>
        </p:xfrm>
        <a:graphic xmlns:a="http://schemas.openxmlformats.org/drawingml/2006/main">
          <a:graphicData uri="http://schemas.openxmlformats.org/drawingml/2006/chart">
            <c:chart xmlns:c="http://schemas.openxmlformats.org/drawingml/2006/chart" r:id="rId2"/>
          </a:graphicData>
        </a:graphic>
      </p:graphicFrame>
      <p:sp>
        <p:nvSpPr>
          <p:cNvPr id="11" name="Text 6"/>
          <p:cNvSpPr/>
          <p:nvPr/>
        </p:nvSpPr>
        <p:spPr>
          <a:xfrm>
            <a:off x="7269480" y="4347972"/>
            <a:ext cx="548640" cy="274320"/>
          </a:xfrm>
          <a:prstGeom prst="rect">
            <a:avLst/>
          </a:prstGeom>
          <a:noFill/>
          <a:ln/>
        </p:spPr>
        <p:txBody>
          <a:bodyPr wrap="square" rtlCol="0" anchor="ctr"/>
          <a:lstStyle/>
          <a:p>
            <a:pPr algn="ctr" indent="0" marL="0">
              <a:buNone/>
            </a:pPr>
            <a:r>
              <a:rPr lang="en-US" sz="1100" dirty="0">
                <a:solidFill>
                  <a:srgbClr val="000000"/>
                </a:solidFill>
                <a:latin typeface="rubik" pitchFamily="34" charset="0"/>
                <a:ea typeface="rubik" pitchFamily="34" charset="-122"/>
                <a:cs typeface="rubik" pitchFamily="34" charset="-120"/>
              </a:rPr>
              <a:t>264</a:t>
            </a:r>
            <a:endParaRPr lang="en-US" sz="1100" dirty="0"/>
          </a:p>
        </p:txBody>
      </p:sp>
      <p:sp>
        <p:nvSpPr>
          <p:cNvPr id="12" name="Text 7"/>
          <p:cNvSpPr/>
          <p:nvPr/>
        </p:nvSpPr>
        <p:spPr>
          <a:xfrm>
            <a:off x="7315200" y="3803904"/>
            <a:ext cx="420624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PEAK DAY</a:t>
            </a:r>
            <a:endParaRPr lang="en-US" sz="18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POST MADE - INSTAGRAM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3563027741748953232.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3547746772045336164.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3548320476748047087.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3551701947431418694.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2064" y="2816352"/>
            <a:ext cx="11951208" cy="1673352"/>
          </a:xfrm>
          <a:prstGeom prst="rect">
            <a:avLst/>
          </a:prstGeom>
          <a:noFill/>
          <a:ln/>
        </p:spPr>
        <p:txBody>
          <a:bodyPr wrap="square" rtlCol="0" anchor="ctr"/>
          <a:lstStyle/>
          <a:p>
            <a:pPr algn="l" indent="0" marL="0">
              <a:buNone/>
            </a:pPr>
            <a:r>
              <a:rPr lang="en-US" sz="5400" dirty="0">
                <a:solidFill>
                  <a:srgbClr val="FFFFFF"/>
                </a:solidFill>
                <a:latin typeface="Arial" pitchFamily="34" charset="0"/>
                <a:ea typeface="Arial" pitchFamily="34" charset="-122"/>
                <a:cs typeface="Arial" pitchFamily="34" charset="-120"/>
              </a:rPr>
              <a:t>UNIVERSITAS BRAWIJAYA</a:t>
            </a:r>
            <a:endParaRPr lang="en-US" sz="5400" dirty="0"/>
          </a:p>
        </p:txBody>
      </p:sp>
      <p:sp>
        <p:nvSpPr>
          <p:cNvPr id="3" name="Text 1"/>
          <p:cNvSpPr/>
          <p:nvPr/>
        </p:nvSpPr>
        <p:spPr>
          <a:xfrm>
            <a:off x="512064" y="3895344"/>
            <a:ext cx="6702552" cy="676656"/>
          </a:xfrm>
          <a:prstGeom prst="rect">
            <a:avLst/>
          </a:prstGeom>
          <a:noFill/>
          <a:ln/>
        </p:spPr>
        <p:txBody>
          <a:bodyPr wrap="square" rtlCol="0" anchor="ctr"/>
          <a:lstStyle/>
          <a:p>
            <a:pPr algn="l" indent="0" marL="0">
              <a:buNone/>
            </a:pPr>
            <a:r>
              <a:rPr lang="en-US" sz="2400" dirty="0">
                <a:solidFill>
                  <a:srgbClr val="FFFFFF"/>
                </a:solidFill>
              </a:rPr>
              <a:t>01 Januari – 05 Agustus 2025</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POST MADE - TIKTOK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7476383049064795399.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7459646716174748935.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7468582402894466321.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7463009043947244818.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POST MADE - FACEBOOK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205558888010_1092805502887682.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592851483574961.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205558888010_1070803811754518.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205558888010_1077771527724413.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POST MADE - TWITTER</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1881550391533617193.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1879050611049849318.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1884851929664331920.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1895395193555394856.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POST MADE - YOUTUBE</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94iTpl5rwzM.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EOYs_cgEqbM.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AUJXLcRI7CI.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AubAcmx5lL4.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TOPIC ONLINE MEDIA</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WHAT WE LEARN</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ph idx="100" type="title" hasCustomPrompt="1"/>
          </p:nvPr>
        </p:nvSpPr>
        <p:spPr>
          <a:xfrm>
            <a:off x="1828800" y="2743200"/>
            <a:ext cx="8385048" cy="1316736"/>
          </a:xfrm>
          <a:prstGeom prst="rect">
            <a:avLst/>
          </a:prstGeom>
          <a:noFill/>
          <a:ln/>
        </p:spPr>
        <p:txBody>
          <a:bodyPr wrap="square" rtlCol="0"/>
          <a:lstStyle/>
          <a:p>
            <a:pPr indent="0" marL="0">
              <a:buNone/>
            </a:pPr>
            <a:r>
              <a:rPr lang="en-US" sz="4800" dirty="0">
                <a:solidFill>
                  <a:srgbClr val="FFFFFF"/>
                </a:solidFill>
                <a:latin typeface="Rubik Medium" pitchFamily="34" charset="0"/>
                <a:ea typeface="Rubik Medium" pitchFamily="34" charset="-122"/>
                <a:cs typeface="Rubik Medium" pitchFamily="34" charset="-120"/>
              </a:rPr>
              <a:t>UNIVERSITY COMPARISON</a:t>
            </a:r>
            <a:endParaRPr lang="en-US" sz="4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SHARE OF VOICE - UNIVERSITY</a:t>
            </a:r>
            <a:endParaRPr lang="en-US" sz="2400" dirty="0"/>
          </a:p>
        </p:txBody>
      </p:sp>
      <p:sp>
        <p:nvSpPr>
          <p:cNvPr id="3" name="Text 1"/>
          <p:cNvSpPr/>
          <p:nvPr/>
        </p:nvSpPr>
        <p:spPr>
          <a:xfrm>
            <a:off x="457200" y="1143000"/>
            <a:ext cx="2103120" cy="4983480"/>
          </a:xfrm>
          <a:prstGeom prst="rect">
            <a:avLst/>
          </a:prstGeom>
          <a:noFill/>
          <a:ln/>
        </p:spPr>
        <p:txBody>
          <a:bodyPr wrap="square" rtlCol="0" anchor="t"/>
          <a:lstStyle/>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UGM mendapatkan pembicaraan paling banyak di sosial media dengan share of voice sebesar 48% karena banyaknya pembicaraan terkait pernyataan alumni di acara reuni Fakultas Kehutanan UGM. Sedangkan UB berada di posisi keempat degan total SOV sebesar 10%.
</a:t>
            </a:r>
            <a:endParaRPr lang="en-US" sz="1000" dirty="0"/>
          </a:p>
        </p:txBody>
      </p:sp>
      <p:sp>
        <p:nvSpPr>
          <p:cNvPr id="4" name="Shape 2"/>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graphicFrame>
        <p:nvGraphicFramePr>
          <p:cNvPr id="5" name="Chart 0" descr=""/>
          <p:cNvGraphicFramePr/>
          <p:nvPr/>
        </p:nvGraphicFramePr>
        <p:xfrm>
          <a:off x="3108960" y="1353312"/>
          <a:ext cx="8229600" cy="4572000"/>
        </p:xfrm>
        <a:graphic xmlns:a="http://schemas.openxmlformats.org/drawingml/2006/main">
          <a:graphicData uri="http://schemas.openxmlformats.org/drawingml/2006/chart">
            <c:chart xmlns:c="http://schemas.openxmlformats.org/drawingml/2006/chart" r:id="rId1"/>
          </a:graphicData>
        </a:graphic>
      </p:graphicFrame>
      <p:sp>
        <p:nvSpPr>
          <p:cNvPr id="6" name="Text 3"/>
          <p:cNvSpPr/>
          <p:nvPr/>
        </p:nvSpPr>
        <p:spPr>
          <a:xfrm>
            <a:off x="2743200" y="969264"/>
            <a:ext cx="8778240" cy="347472"/>
          </a:xfrm>
          <a:prstGeom prst="rect">
            <a:avLst/>
          </a:prstGeom>
          <a:noFill/>
          <a:ln/>
        </p:spPr>
        <p:txBody>
          <a:bodyPr wrap="square" rtlCol="0" anchor="ctr"/>
          <a:lstStyle/>
          <a:p>
            <a:pPr algn="l" indent="0" marL="0">
              <a:buNone/>
            </a:pPr>
            <a:endParaRPr lang="en-US" sz="18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UNIVERSITY POSITIONING</a:t>
            </a:r>
            <a:endParaRPr lang="en-US" sz="2400" dirty="0"/>
          </a:p>
        </p:txBody>
      </p:sp>
      <p:sp>
        <p:nvSpPr>
          <p:cNvPr id="3" name="Text 1"/>
          <p:cNvSpPr/>
          <p:nvPr/>
        </p:nvSpPr>
        <p:spPr>
          <a:xfrm>
            <a:off x="457200" y="1143000"/>
            <a:ext cx="2103120" cy="4983480"/>
          </a:xfrm>
          <a:prstGeom prst="rect">
            <a:avLst/>
          </a:prstGeom>
          <a:noFill/>
          <a:ln/>
        </p:spPr>
        <p:txBody>
          <a:bodyPr wrap="square" rtlCol="0" anchor="t"/>
          <a:lstStyle/>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UGM menjadi satu-satunya universitas yang menjadi brand terpopular sedangkan yang lainnya kurang popular jika dibandingkan dengan UGM. UM menjadi universitas yang paling tidak populer.
UB berada di kurang popular namun memiliki sentimen skor dari percakapan yang positif.
</a:t>
            </a:r>
            <a:endParaRPr lang="en-US" sz="1000" dirty="0"/>
          </a:p>
        </p:txBody>
      </p:sp>
      <p:sp>
        <p:nvSpPr>
          <p:cNvPr id="4" name="Shape 2"/>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5" name="Text 3"/>
          <p:cNvSpPr/>
          <p:nvPr/>
        </p:nvSpPr>
        <p:spPr>
          <a:xfrm>
            <a:off x="2743200" y="969264"/>
            <a:ext cx="8778240" cy="347472"/>
          </a:xfrm>
          <a:prstGeom prst="rect">
            <a:avLst/>
          </a:prstGeom>
          <a:noFill/>
          <a:ln/>
        </p:spPr>
        <p:txBody>
          <a:bodyPr wrap="square" rtlCol="0" anchor="ctr"/>
          <a:lstStyle/>
          <a:p>
            <a:pPr algn="l" indent="0" marL="0">
              <a:buNone/>
            </a:pPr>
            <a:endParaRPr lang="en-US" sz="1800" dirty="0"/>
          </a:p>
        </p:txBody>
      </p:sp>
      <p:pic>
        <p:nvPicPr>
          <p:cNvPr id="6" name="Image 0" descr="D:\nolimit\ppt_ts\custom-report-generator-main\exports\chart-9e3d8550-b9be-4ae2-9283-e101f1f112e7.png">    </p:cNvPr>
          <p:cNvPicPr>
            <a:picLocks noChangeAspect="1"/>
          </p:cNvPicPr>
          <p:nvPr/>
        </p:nvPicPr>
        <p:blipFill>
          <a:blip r:embed="rId1"/>
          <a:stretch>
            <a:fillRect/>
          </a:stretch>
        </p:blipFill>
        <p:spPr>
          <a:xfrm>
            <a:off x="3108960" y="1353312"/>
            <a:ext cx="8229600" cy="4572000"/>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UNIVERSITY SENTIMENT</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graphicFrame>
        <p:nvGraphicFramePr>
          <p:cNvPr id="5" name="Chart 0" descr=""/>
          <p:cNvGraphicFramePr/>
          <p:nvPr/>
        </p:nvGraphicFramePr>
        <p:xfrm>
          <a:off x="457200" y="1581912"/>
          <a:ext cx="11064240" cy="5010912"/>
        </p:xfrm>
        <a:graphic xmlns:a="http://schemas.openxmlformats.org/drawingml/2006/main">
          <a:graphicData uri="http://schemas.openxmlformats.org/drawingml/2006/chart">
            <c:chart xmlns:c="http://schemas.openxmlformats.org/drawingml/2006/chart" r:id="rId1"/>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INSIGHT</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 UGM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 ITB</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 UNAIR</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 IPB</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 UNM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 - UGM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17725.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18049.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 - ITB</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18387.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18716.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 - UNAIR</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19059.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19417.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 - IPB</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19755.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20066.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WORDCLOUD - UM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pic>
        <p:nvPicPr>
          <p:cNvPr id="5" name="Image 0" descr="D:\nolimit\ppt_ts\custom-report-generator-main\exports\wordcloud-1770790220404.png">    </p:cNvPr>
          <p:cNvPicPr>
            <a:picLocks noChangeAspect="1"/>
          </p:cNvPicPr>
          <p:nvPr/>
        </p:nvPicPr>
        <p:blipFill>
          <a:blip r:embed="rId1"/>
          <a:stretch>
            <a:fillRect/>
          </a:stretch>
        </p:blipFill>
        <p:spPr>
          <a:xfrm>
            <a:off x="457200" y="1527048"/>
            <a:ext cx="5486400" cy="4626864"/>
          </a:xfrm>
          <a:prstGeom prst="rect">
            <a:avLst/>
          </a:prstGeom>
        </p:spPr>
      </p:pic>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NEGATIVE</a:t>
            </a:r>
            <a:endParaRPr lang="en-US" sz="1800" dirty="0"/>
          </a:p>
        </p:txBody>
      </p:sp>
      <p:pic>
        <p:nvPicPr>
          <p:cNvPr id="7" name="Image 1" descr="D:\nolimit\ppt_ts\custom-report-generator-main\exports\wordcloud-1770790220783.png">    </p:cNvPr>
          <p:cNvPicPr>
            <a:picLocks noChangeAspect="1"/>
          </p:cNvPicPr>
          <p:nvPr/>
        </p:nvPicPr>
        <p:blipFill>
          <a:blip r:embed="rId2"/>
          <a:stretch>
            <a:fillRect/>
          </a:stretch>
        </p:blipFill>
        <p:spPr>
          <a:xfrm>
            <a:off x="6400800" y="1527048"/>
            <a:ext cx="5486400" cy="4626864"/>
          </a:xfrm>
          <a:prstGeom prst="rect">
            <a:avLst/>
          </a:prstGeom>
        </p:spPr>
      </p:pic>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ph idx="100" type="title" hasCustomPrompt="1"/>
          </p:nvPr>
        </p:nvSpPr>
        <p:spPr>
          <a:xfrm>
            <a:off x="1828800" y="2743200"/>
            <a:ext cx="8385048" cy="1316736"/>
          </a:xfrm>
          <a:prstGeom prst="rect">
            <a:avLst/>
          </a:prstGeom>
          <a:noFill/>
          <a:ln/>
        </p:spPr>
        <p:txBody>
          <a:bodyPr wrap="square" rtlCol="0"/>
          <a:lstStyle/>
          <a:p>
            <a:pPr indent="0" marL="0">
              <a:buNone/>
            </a:pPr>
            <a:r>
              <a:rPr lang="en-US" sz="4800" dirty="0">
                <a:solidFill>
                  <a:srgbClr val="FFFFFF"/>
                </a:solidFill>
                <a:latin typeface="Rubik Medium" pitchFamily="34" charset="0"/>
                <a:ea typeface="Rubik Medium" pitchFamily="34" charset="-122"/>
                <a:cs typeface="Rubik Medium" pitchFamily="34" charset="-120"/>
              </a:rPr>
              <a:t>UNIVERSITAS BRAWIJAYA</a:t>
            </a:r>
            <a:endParaRPr lang="en-US" sz="4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UNIVERSITY CATEGORY TALK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graphicFrame>
        <p:nvGraphicFramePr>
          <p:cNvPr id="4" name="Chart 0" descr=""/>
          <p:cNvGraphicFramePr/>
          <p:nvPr/>
        </p:nvGraphicFramePr>
        <p:xfrm>
          <a:off x="457200" y="1527048"/>
          <a:ext cx="5486400" cy="4626864"/>
        </p:xfrm>
        <a:graphic xmlns:a="http://schemas.openxmlformats.org/drawingml/2006/main">
          <a:graphicData uri="http://schemas.openxmlformats.org/drawingml/2006/chart">
            <c:chart xmlns:c="http://schemas.openxmlformats.org/drawingml/2006/chart" r:id="rId1"/>
          </a:graphicData>
        </a:graphic>
      </p:graphicFrame>
      <p:sp>
        <p:nvSpPr>
          <p:cNvPr id="5" name="Text 2"/>
          <p:cNvSpPr/>
          <p:nvPr/>
        </p:nvSpPr>
        <p:spPr>
          <a:xfrm>
            <a:off x="457200" y="1143000"/>
            <a:ext cx="5257800" cy="347472"/>
          </a:xfrm>
          <a:prstGeom prst="rect">
            <a:avLst/>
          </a:prstGeom>
          <a:noFill/>
          <a:ln/>
        </p:spPr>
        <p:txBody>
          <a:bodyPr wrap="square" rtlCol="0" anchor="ctr"/>
          <a:lstStyle/>
          <a:p>
            <a:pPr algn="l" indent="0" marL="0">
              <a:buNone/>
            </a:pPr>
            <a:endParaRPr lang="en-US" sz="1800" dirty="0"/>
          </a:p>
        </p:txBody>
      </p:sp>
      <p:sp>
        <p:nvSpPr>
          <p:cNvPr id="6" name="Text 3"/>
          <p:cNvSpPr/>
          <p:nvPr/>
        </p:nvSpPr>
        <p:spPr>
          <a:xfrm>
            <a:off x="6400800" y="114300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CATEGORY</a:t>
            </a:r>
            <a:endParaRPr lang="en-US" sz="1800" dirty="0"/>
          </a:p>
        </p:txBody>
      </p:sp>
      <p:graphicFrame>
        <p:nvGraphicFramePr>
          <p:cNvPr id="7" name="Chart 1" descr=""/>
          <p:cNvGraphicFramePr/>
          <p:nvPr/>
        </p:nvGraphicFramePr>
        <p:xfrm>
          <a:off x="6400800" y="1527048"/>
          <a:ext cx="5486400" cy="4626864"/>
        </p:xfrm>
        <a:graphic xmlns:a="http://schemas.openxmlformats.org/drawingml/2006/main">
          <a:graphicData uri="http://schemas.openxmlformats.org/drawingml/2006/chart">
            <c:chart xmlns:c="http://schemas.openxmlformats.org/drawingml/2006/chart" r:id="rId2"/>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CATEGORY TALK</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SOCIAL MEDIA OVERVIEW</a:t>
            </a:r>
            <a:endParaRPr lang="en-US" sz="2400" dirty="0"/>
          </a:p>
        </p:txBody>
      </p:sp>
      <p:sp>
        <p:nvSpPr>
          <p:cNvPr id="3" name="Text 1"/>
          <p:cNvSpPr/>
          <p:nvPr/>
        </p:nvSpPr>
        <p:spPr>
          <a:xfrm>
            <a:off x="457200" y="1143000"/>
            <a:ext cx="2103120" cy="4983480"/>
          </a:xfrm>
          <a:prstGeom prst="rect">
            <a:avLst/>
          </a:prstGeom>
          <a:noFill/>
          <a:ln/>
        </p:spPr>
        <p:txBody>
          <a:bodyPr wrap="square" rtlCol="0" anchor="t"/>
          <a:lstStyle/>
          <a:p>
            <a:pPr algn="just" indent="0" marL="0">
              <a:lnSpc>
                <a:spcPts val="1600"/>
              </a:lnSpc>
              <a:buNone/>
            </a:pPr>
            <a:r>
              <a:rPr lang="en-US" sz="1000" dirty="0">
                <a:solidFill>
                  <a:srgbClr val="9D9D9C"/>
                </a:solidFill>
                <a:latin typeface="rubik" pitchFamily="34" charset="0"/>
                <a:ea typeface="rubik" pitchFamily="34" charset="-122"/>
                <a:cs typeface="rubik" pitchFamily="34" charset="-120"/>
              </a:rPr>
              <a:t>Berdasarkan Engagement Rate, UGM mendapatkan total engagement tertinggi sebesar 1.348.076 karena adanya konten bernuansa puitis tentang kenangan selama di universitas
UB memiliki engagement rate/post tertinggi sebesar 0,377% karena adanya konten lika liku mascot Brone dengan menggunakan trend backsound
</a:t>
            </a:r>
            <a:endParaRPr lang="en-US" sz="1000" dirty="0"/>
          </a:p>
        </p:txBody>
      </p:sp>
      <p:sp>
        <p:nvSpPr>
          <p:cNvPr id="4" name="Shape 2"/>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5" name="Text 3"/>
          <p:cNvSpPr/>
          <p:nvPr/>
        </p:nvSpPr>
        <p:spPr>
          <a:xfrm>
            <a:off x="2743200" y="512064"/>
            <a:ext cx="8778240" cy="347472"/>
          </a:xfrm>
          <a:prstGeom prst="rect">
            <a:avLst/>
          </a:prstGeom>
          <a:noFill/>
          <a:ln/>
        </p:spPr>
        <p:txBody>
          <a:bodyPr wrap="square" rtlCol="0" anchor="ctr"/>
          <a:lstStyle/>
          <a:p>
            <a:pPr algn="l" indent="0" marL="0">
              <a:buNone/>
            </a:pPr>
            <a:endParaRPr lang="en-US" sz="1800" dirty="0"/>
          </a:p>
        </p:txBody>
      </p:sp>
      <p:graphicFrame>
        <p:nvGraphicFramePr>
          <p:cNvPr id="43" name="Table 0"/>
          <p:cNvGraphicFramePr>
            <a:graphicFrameLocks noGrp="1"/>
          </p:cNvGraphicFramePr>
          <p:nvPr>
            <p:extLst>
              <p:ext uri="{D42A27DB-BD31-4B8C-83A1-F6EECF244321}">
                <p14:modId xmlns:p14="http://schemas.microsoft.com/office/powerpoint/2010/main" val="1579011935"/>
              </p:ext>
            </p:extLst>
          </p:nvPr>
        </p:nvGraphicFramePr>
        <p:xfrm>
          <a:off x="3108960" y="896112"/>
          <a:ext cx="8229600" cy="914400"/>
        </p:xfrm>
        <a:graphic>
          <a:graphicData uri="http://schemas.openxmlformats.org/drawingml/2006/table">
            <a:tbl>
              <a:tblPr/>
              <a:tblGrid>
                <a:gridCol w="1371600"/>
                <a:gridCol w="1371600"/>
                <a:gridCol w="685800"/>
                <a:gridCol w="685800"/>
                <a:gridCol w="685800"/>
                <a:gridCol w="685800"/>
                <a:gridCol w="685800"/>
                <a:gridCol w="685800"/>
                <a:gridCol w="685800"/>
                <a:gridCol w="685800"/>
              </a:tblGrid>
              <a:tr h="36576">
                <a:tc>
                  <a:txBody>
                    <a:bodyPr/>
                    <a:lstStyle/>
                    <a:p>
                      <a:pPr algn="ctr" indent="0" marL="0">
                        <a:buNone/>
                      </a:pPr>
                      <a:r>
                        <a:rPr lang="en-US" sz="900" b="1" dirty="0">
                          <a:solidFill>
                            <a:srgbClr val="00BAEC"/>
                          </a:solidFill>
                        </a:rPr>
                        <a:t>Group</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Postmade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Like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Comment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Share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Follower </a:t>
                      </a:r>
                      <a:pPr algn="ctr" indent="0" marL="0">
                        <a:buNone/>
                      </a:pPr>
                      <a:r>
                        <a:rPr lang="en-US" sz="900" b="1" dirty="0">
                          <a:solidFill>
                            <a:srgbClr val="00BAEC"/>
                          </a:solidFill>
                        </a:rPr>
                        <a:t>Count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Follower </a:t>
                      </a:r>
                      <a:pPr algn="ctr" indent="0" marL="0">
                        <a:buNone/>
                      </a:pPr>
                      <a:r>
                        <a:rPr lang="en-US" sz="900" b="1" dirty="0">
                          <a:solidFill>
                            <a:srgbClr val="00BAEC"/>
                          </a:solidFill>
                        </a:rPr>
                        <a:t>Growth</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 </a:t>
                      </a:r>
                      <a:pPr algn="ctr" indent="0" marL="0">
                        <a:buNone/>
                      </a:pPr>
                      <a:r>
                        <a:rPr lang="en-US" sz="900" b="1" dirty="0">
                          <a:solidFill>
                            <a:srgbClr val="00BAEC"/>
                          </a:solidFill>
                        </a:rPr>
                        <a:t>Per </a:t>
                      </a:r>
                      <a:pPr algn="ctr" indent="0" marL="0">
                        <a:buNone/>
                      </a:pPr>
                      <a:r>
                        <a:rPr lang="en-US" sz="900" b="1" dirty="0">
                          <a:solidFill>
                            <a:srgbClr val="00BAEC"/>
                          </a:solidFill>
                        </a:rPr>
                        <a:t>Post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b="1" dirty="0">
                          <a:solidFill>
                            <a:srgbClr val="00BAEC"/>
                          </a:solidFill>
                        </a:rPr>
                        <a:t>Engagement </a:t>
                      </a:r>
                      <a:pPr algn="ctr" indent="0" marL="0">
                        <a:buNone/>
                      </a:pPr>
                      <a:r>
                        <a:rPr lang="en-US" sz="900" b="1" dirty="0">
                          <a:solidFill>
                            <a:srgbClr val="00BAEC"/>
                          </a:solidFill>
                        </a:rPr>
                        <a:t>Rate </a:t>
                      </a:r>
                      <a:pPr algn="ctr" indent="0" marL="0">
                        <a:buNone/>
                      </a:pPr>
                      <a:r>
                        <a:rPr lang="en-US" sz="900" b="1" dirty="0">
                          <a:solidFill>
                            <a:srgbClr val="00BAEC"/>
                          </a:solidFill>
                        </a:rPr>
                        <a:t>Per </a:t>
                      </a:r>
                      <a:pPr algn="ctr" indent="0" marL="0">
                        <a:buNone/>
                      </a:pPr>
                      <a:r>
                        <a:rPr lang="en-US" sz="900" b="1" dirty="0">
                          <a:solidFill>
                            <a:srgbClr val="00BAEC"/>
                          </a:solidFill>
                        </a:rPr>
                        <a:t>Post</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Universitas </a:t>
                      </a:r>
                      <a:pPr algn="ctr" indent="0" marL="0">
                        <a:buNone/>
                      </a:pPr>
                      <a:r>
                        <a:rPr lang="en-US" sz="900" dirty="0">
                          <a:solidFill>
                            <a:srgbClr val="000000"/>
                          </a:solidFill>
                        </a:rPr>
                        <a:t>Brawijaya</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164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6.816.623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3.362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3.508.466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10.328.451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6.297.835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Universitas </a:t>
                      </a:r>
                      <a:pPr algn="ctr" indent="0" marL="0">
                        <a:buNone/>
                      </a:pPr>
                      <a:r>
                        <a:rPr lang="en-US" sz="900" dirty="0">
                          <a:solidFill>
                            <a:srgbClr val="000000"/>
                          </a:solidFill>
                        </a:rPr>
                        <a:t>Negeri </a:t>
                      </a:r>
                      <a:pPr algn="ctr" indent="0" marL="0">
                        <a:buNone/>
                      </a:pPr>
                      <a:r>
                        <a:rPr lang="en-US" sz="900" dirty="0">
                          <a:solidFill>
                            <a:srgbClr val="000000"/>
                          </a:solidFill>
                        </a:rPr>
                        <a:t>Malang</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412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709.351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4.734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31.633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745.718</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180.999</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Universitas </a:t>
                      </a:r>
                      <a:pPr algn="ctr" indent="0" marL="0">
                        <a:buNone/>
                      </a:pPr>
                      <a:r>
                        <a:rPr lang="en-US" sz="900" dirty="0">
                          <a:solidFill>
                            <a:srgbClr val="000000"/>
                          </a:solidFill>
                        </a:rPr>
                        <a:t>Gajah </a:t>
                      </a:r>
                      <a:pPr algn="ctr" indent="0" marL="0">
                        <a:buNone/>
                      </a:pPr>
                      <a:r>
                        <a:rPr lang="en-US" sz="900" dirty="0">
                          <a:solidFill>
                            <a:srgbClr val="000000"/>
                          </a:solidFill>
                        </a:rPr>
                        <a:t>Mada</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170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376.732.182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7.400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45.723.185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422.462.767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FFFFFF"/>
                          </a:solidFill>
                        </a:rPr>
                        <a:t>248.507.510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Institut </a:t>
                      </a:r>
                      <a:pPr algn="ctr" indent="0" marL="0">
                        <a:buNone/>
                      </a:pPr>
                      <a:r>
                        <a:rPr lang="en-US" sz="900" dirty="0">
                          <a:solidFill>
                            <a:srgbClr val="000000"/>
                          </a:solidFill>
                        </a:rPr>
                        <a:t>Pertanian </a:t>
                      </a:r>
                      <a:pPr algn="ctr" indent="0" marL="0">
                        <a:buNone/>
                      </a:pPr>
                      <a:r>
                        <a:rPr lang="en-US" sz="900" dirty="0">
                          <a:solidFill>
                            <a:srgbClr val="000000"/>
                          </a:solidFill>
                        </a:rPr>
                        <a:t>Bogor</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47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6.237.821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2.325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1.372.939</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7.613.085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16.198.053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Institut </a:t>
                      </a:r>
                      <a:pPr algn="ctr" indent="0" marL="0">
                        <a:buNone/>
                      </a:pPr>
                      <a:r>
                        <a:rPr lang="en-US" sz="900" dirty="0">
                          <a:solidFill>
                            <a:srgbClr val="000000"/>
                          </a:solidFill>
                        </a:rPr>
                        <a:t>Teknologi </a:t>
                      </a:r>
                      <a:pPr algn="ctr" indent="0" marL="0">
                        <a:buNone/>
                      </a:pPr>
                      <a:r>
                        <a:rPr lang="en-US" sz="900" dirty="0">
                          <a:solidFill>
                            <a:srgbClr val="000000"/>
                          </a:solidFill>
                        </a:rPr>
                        <a:t>Bandung</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531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179.129.011</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2.046</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39.847.283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218.978.340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41.238.858</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0000"/>
                          </a:solidFill>
                        </a:rPr>
                        <a:t>Universitas </a:t>
                      </a:r>
                      <a:pPr algn="ctr" indent="0" marL="0">
                        <a:buNone/>
                      </a:pPr>
                      <a:r>
                        <a:rPr lang="en-US" sz="900" dirty="0">
                          <a:solidFill>
                            <a:srgbClr val="000000"/>
                          </a:solidFill>
                        </a:rPr>
                        <a:t>Airlangga</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210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210.777.062</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6.667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42.156.125</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252.939.854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FFFFFF"/>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900" dirty="0">
                          <a:solidFill>
                            <a:srgbClr val="000000"/>
                          </a:solidFill>
                        </a:rPr>
                        <a:t>120.447.549</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900" dirty="0">
                          <a:solidFill>
                            <a:srgbClr val="000000"/>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36576">
                <a:tc>
                  <a:txBody>
                    <a:bodyPr/>
                    <a:lstStyle/>
                    <a:p>
                      <a:pPr algn="ctr" indent="0" marL="0">
                        <a:buNone/>
                      </a:pPr>
                      <a:r>
                        <a:rPr lang="en-US" sz="900" dirty="0">
                          <a:solidFill>
                            <a:srgbClr val="00BAEC"/>
                          </a:solidFill>
                        </a:rPr>
                        <a:t>Average</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255,667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130.067.008,333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4.422,333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22.106.605,167</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152.178.035,833</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100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72.145.134</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c>
                  <a:txBody>
                    <a:bodyPr/>
                    <a:lstStyle/>
                    <a:p>
                      <a:pPr algn="ctr" indent="0" marL="0">
                        <a:buNone/>
                      </a:pPr>
                      <a:r>
                        <a:rPr lang="en-US" sz="900" dirty="0">
                          <a:solidFill>
                            <a:srgbClr val="00BAEC"/>
                          </a:solidFill>
                        </a:rPr>
                        <a:t>0</a:t>
                      </a:r>
                      <a:endParaRPr lang="en-US" sz="9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CCF2F9"/>
                    </a:solidFill>
                  </a:tcPr>
                </a:tc>
              </a:tr>
            </a:tbl>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THE POST THAT WORKS ON UNIVERSITAS GADJAH MADA</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3562644073519659000.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3543848115105384633.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3569020774478709051.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7456663892035472645.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THE POST THAT WORKS ON UNIVERSITAS NEGERI MALANG</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7460485023314087174.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7473414161326787846.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7456988134702664968.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3539952385135668715.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THE POST THAT WORKS ON INSTITUT PERTANIAN BOGOR</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7467487578338495749.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3542343638745100475.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3561918627882260072.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3535814984208931360.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THE POST THAT WORKS ON INSTITUT TEKNOLOGI BANDUNG</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3556611972575881291.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3574046851708903694.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3576369628324303959.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3562535765054938473.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THE POST THAT WORKS ON UNIVERSITAS AIRLANGGA</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197864"/>
            <a:ext cx="11064240" cy="347472"/>
          </a:xfrm>
          <a:prstGeom prst="rect">
            <a:avLst/>
          </a:prstGeom>
          <a:noFill/>
          <a:ln/>
        </p:spPr>
        <p:txBody>
          <a:bodyPr wrap="square" rtlCol="0" anchor="ctr"/>
          <a:lstStyle/>
          <a:p>
            <a:pPr algn="l" indent="0" marL="0">
              <a:buNone/>
            </a:pPr>
            <a:endParaRPr lang="en-US" sz="1800" dirty="0"/>
          </a:p>
        </p:txBody>
      </p:sp>
      <p:pic>
        <p:nvPicPr>
          <p:cNvPr id="5" name="Image 0" descr="D:\nolimit\ppt_ts\custom-report-generator-main\exports\chart-sample-post-0-7463019967722704174.png">    </p:cNvPr>
          <p:cNvPicPr>
            <a:picLocks noChangeAspect="1"/>
          </p:cNvPicPr>
          <p:nvPr/>
        </p:nvPicPr>
        <p:blipFill>
          <a:blip r:embed="rId1"/>
          <a:stretch>
            <a:fillRect/>
          </a:stretch>
        </p:blipFill>
        <p:spPr>
          <a:xfrm>
            <a:off x="420624" y="1353312"/>
            <a:ext cx="2596896" cy="4681728"/>
          </a:xfrm>
          <a:prstGeom prst="rect">
            <a:avLst/>
          </a:prstGeom>
        </p:spPr>
      </p:pic>
      <p:sp>
        <p:nvSpPr>
          <p:cNvPr id="6" name="Text 3">
            <a:hlinkClick r:id="rId2" tooltip=""/>
          </p:cNvPr>
          <p:cNvSpPr/>
          <p:nvPr/>
        </p:nvSpPr>
        <p:spPr>
          <a:xfrm>
            <a:off x="1261872"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2"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7" name="Image 1" descr="D:\nolimit\ppt_ts\custom-report-generator-main\exports\chart-sample-post-1-7459716216056319275.png">    </p:cNvPr>
          <p:cNvPicPr>
            <a:picLocks noChangeAspect="1"/>
          </p:cNvPicPr>
          <p:nvPr/>
        </p:nvPicPr>
        <p:blipFill>
          <a:blip r:embed="rId3"/>
          <a:stretch>
            <a:fillRect/>
          </a:stretch>
        </p:blipFill>
        <p:spPr>
          <a:xfrm>
            <a:off x="3346704" y="1353312"/>
            <a:ext cx="2596896" cy="4681728"/>
          </a:xfrm>
          <a:prstGeom prst="rect">
            <a:avLst/>
          </a:prstGeom>
        </p:spPr>
      </p:pic>
      <p:sp>
        <p:nvSpPr>
          <p:cNvPr id="8" name="Text 4">
            <a:hlinkClick r:id="rId4" tooltip=""/>
          </p:cNvPr>
          <p:cNvSpPr/>
          <p:nvPr/>
        </p:nvSpPr>
        <p:spPr>
          <a:xfrm>
            <a:off x="4178808"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4"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9" name="Image 2" descr="D:\nolimit\ppt_ts\custom-report-generator-main\exports\chart-sample-post-2-7458167566247185706.png">    </p:cNvPr>
          <p:cNvPicPr>
            <a:picLocks noChangeAspect="1"/>
          </p:cNvPicPr>
          <p:nvPr/>
        </p:nvPicPr>
        <p:blipFill>
          <a:blip r:embed="rId5"/>
          <a:stretch>
            <a:fillRect/>
          </a:stretch>
        </p:blipFill>
        <p:spPr>
          <a:xfrm>
            <a:off x="6327648" y="1353312"/>
            <a:ext cx="2596896" cy="4681728"/>
          </a:xfrm>
          <a:prstGeom prst="rect">
            <a:avLst/>
          </a:prstGeom>
        </p:spPr>
      </p:pic>
      <p:sp>
        <p:nvSpPr>
          <p:cNvPr id="10" name="Text 5">
            <a:hlinkClick r:id="rId6" tooltip=""/>
          </p:cNvPr>
          <p:cNvSpPr/>
          <p:nvPr/>
        </p:nvSpPr>
        <p:spPr>
          <a:xfrm>
            <a:off x="7168896"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6"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pic>
        <p:nvPicPr>
          <p:cNvPr id="11" name="Image 3" descr="D:\nolimit\ppt_ts\custom-report-generator-main\exports\chart-sample-post-3-3542461636370239831.png">    </p:cNvPr>
          <p:cNvPicPr>
            <a:picLocks noChangeAspect="1"/>
          </p:cNvPicPr>
          <p:nvPr/>
        </p:nvPicPr>
        <p:blipFill>
          <a:blip r:embed="rId7"/>
          <a:stretch>
            <a:fillRect/>
          </a:stretch>
        </p:blipFill>
        <p:spPr>
          <a:xfrm>
            <a:off x="9244584" y="1353312"/>
            <a:ext cx="2596896" cy="4681728"/>
          </a:xfrm>
          <a:prstGeom prst="rect">
            <a:avLst/>
          </a:prstGeom>
        </p:spPr>
      </p:pic>
      <p:sp>
        <p:nvSpPr>
          <p:cNvPr id="12" name="Text 6">
            <a:hlinkClick r:id="rId8" tooltip=""/>
          </p:cNvPr>
          <p:cNvSpPr/>
          <p:nvPr/>
        </p:nvSpPr>
        <p:spPr>
          <a:xfrm>
            <a:off x="10113264" y="6199632"/>
            <a:ext cx="914400" cy="0"/>
          </a:xfrm>
          <a:prstGeom prst="rect">
            <a:avLst/>
          </a:prstGeom>
          <a:noFill/>
          <a:ln/>
        </p:spPr>
        <p:txBody>
          <a:bodyPr wrap="square" rtlCol="0" anchor="ctr"/>
          <a:lstStyle>
            <a:lvl1pPr algn="l"/>
          </a:lstStyle>
          <a:p>
            <a:pPr algn="ctr" indent="0" marL="0">
              <a:buNone/>
            </a:pPr>
            <a:r>
              <a:rPr lang="en-US" u="sng" dirty="0">
                <a:solidFill>
                  <a:srgbClr val="000000"/>
                </a:solidFill>
                <a:hlinkClick r:id="rId8" invalidUrl="" action="" tgtFrame="" tooltip="" history="1" highlightClick="0" endSnd="0">
                  <a:extLst>
                    <a:ext uri="{A12FA001-AC4F-418D-AE19-62706E023703}">
                      <ahyp:hlinkClr xmlns:ahyp="http://schemas.microsoft.com/office/drawing/2018/hyperlinkcolor" val="tx"/>
                    </a:ext>
                  </a:extLst>
                </a:hlinkClick>
              </a:rPr>
              <a:t>Link</a:t>
            </a:r>
            <a:endParaRPr lang="en-US"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WHAT WE LEARN</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GLOSSARIUM</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OVERVIEW</a:t>
            </a:r>
            <a:endParaRPr lang="en-US" sz="2400" dirty="0"/>
          </a:p>
        </p:txBody>
      </p:sp>
      <p:sp>
        <p:nvSpPr>
          <p:cNvPr id="3" name="Shape 1"/>
          <p:cNvSpPr/>
          <p:nvPr/>
        </p:nvSpPr>
        <p:spPr>
          <a:xfrm>
            <a:off x="2651760" y="1005840"/>
            <a:ext cx="891540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2743200" y="1197864"/>
            <a:ext cx="27432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SOCIAL MEDIA</a:t>
            </a:r>
            <a:endParaRPr lang="en-US" sz="1800" dirty="0"/>
          </a:p>
        </p:txBody>
      </p:sp>
      <p:graphicFrame>
        <p:nvGraphicFramePr>
          <p:cNvPr id="5" name="Chart 0" descr=""/>
          <p:cNvGraphicFramePr/>
          <p:nvPr/>
        </p:nvGraphicFramePr>
        <p:xfrm>
          <a:off x="2743200" y="1581912"/>
          <a:ext cx="2926080" cy="1943100"/>
        </p:xfrm>
        <a:graphic xmlns:a="http://schemas.openxmlformats.org/drawingml/2006/main">
          <a:graphicData uri="http://schemas.openxmlformats.org/drawingml/2006/chart">
            <c:chart xmlns:c="http://schemas.openxmlformats.org/drawingml/2006/chart" r:id="rId1"/>
          </a:graphicData>
        </a:graphic>
      </p:graphicFrame>
      <p:sp>
        <p:nvSpPr>
          <p:cNvPr id="6" name="Text 3"/>
          <p:cNvSpPr/>
          <p:nvPr/>
        </p:nvSpPr>
        <p:spPr>
          <a:xfrm>
            <a:off x="5852160" y="1197864"/>
            <a:ext cx="27432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ONLINE MEDIA</a:t>
            </a:r>
            <a:endParaRPr lang="en-US" sz="1800" dirty="0"/>
          </a:p>
        </p:txBody>
      </p:sp>
      <p:graphicFrame>
        <p:nvGraphicFramePr>
          <p:cNvPr id="7" name="Chart 1" descr=""/>
          <p:cNvGraphicFramePr/>
          <p:nvPr/>
        </p:nvGraphicFramePr>
        <p:xfrm>
          <a:off x="5852160" y="1581912"/>
          <a:ext cx="2926080" cy="1943100"/>
        </p:xfrm>
        <a:graphic xmlns:a="http://schemas.openxmlformats.org/drawingml/2006/main">
          <a:graphicData uri="http://schemas.openxmlformats.org/drawingml/2006/chart">
            <c:chart xmlns:c="http://schemas.openxmlformats.org/drawingml/2006/chart" r:id="rId2"/>
          </a:graphicData>
        </a:graphic>
      </p:graphicFrame>
      <p:sp>
        <p:nvSpPr>
          <p:cNvPr id="8" name="Text 4"/>
          <p:cNvSpPr/>
          <p:nvPr/>
        </p:nvSpPr>
        <p:spPr>
          <a:xfrm>
            <a:off x="8961120" y="1197864"/>
            <a:ext cx="2560320" cy="347472"/>
          </a:xfrm>
          <a:prstGeom prst="rect">
            <a:avLst/>
          </a:prstGeom>
          <a:noFill/>
          <a:ln/>
        </p:spPr>
        <p:txBody>
          <a:bodyPr wrap="square" rtlCol="0" anchor="ctr"/>
          <a:lstStyle/>
          <a:p>
            <a:pPr algn="l" indent="0" marL="0">
              <a:buNone/>
            </a:pPr>
            <a:endParaRPr lang="en-US" sz="1800" dirty="0"/>
          </a:p>
        </p:txBody>
      </p:sp>
      <p:graphicFrame>
        <p:nvGraphicFramePr>
          <p:cNvPr id="9" name="Chart 2" descr=""/>
          <p:cNvGraphicFramePr/>
          <p:nvPr/>
        </p:nvGraphicFramePr>
        <p:xfrm>
          <a:off x="8961120" y="1581912"/>
          <a:ext cx="2743200" cy="2286000"/>
        </p:xfrm>
        <a:graphic xmlns:a="http://schemas.openxmlformats.org/drawingml/2006/main">
          <a:graphicData uri="http://schemas.openxmlformats.org/drawingml/2006/chart">
            <c:chart xmlns:c="http://schemas.openxmlformats.org/drawingml/2006/chart" r:id="rId3"/>
          </a:graphicData>
        </a:graphic>
      </p:graphicFrame>
      <p:graphicFrame>
        <p:nvGraphicFramePr>
          <p:cNvPr id="10" name="Chart 3" descr=""/>
          <p:cNvGraphicFramePr/>
          <p:nvPr/>
        </p:nvGraphicFramePr>
        <p:xfrm>
          <a:off x="2743200" y="4279392"/>
          <a:ext cx="8961120" cy="2286000"/>
        </p:xfrm>
        <a:graphic xmlns:a="http://schemas.openxmlformats.org/drawingml/2006/main">
          <a:graphicData uri="http://schemas.openxmlformats.org/drawingml/2006/chart">
            <c:chart xmlns:c="http://schemas.openxmlformats.org/drawingml/2006/chart" r:id="rId4"/>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&amp; PERCEPTION </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5" name="Text 3"/>
          <p:cNvSpPr/>
          <p:nvPr/>
        </p:nvSpPr>
        <p:spPr>
          <a:xfrm>
            <a:off x="6400800" y="1527048"/>
            <a:ext cx="5486400" cy="4626864"/>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TOPIC ONLINE MEDIA</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1581912"/>
            <a:ext cx="11064240" cy="5010912"/>
          </a:xfrm>
          <a:prstGeom prst="rect">
            <a:avLst/>
          </a:prstGeom>
          <a:noFill/>
          <a:ln/>
        </p:spPr>
        <p:txBody>
          <a:bodyPr wrap="square" rtlCol="0" anchor="ctr"/>
          <a:lstStyle/>
          <a:p>
            <a:pPr algn="ctr" indent="0" marL="0">
              <a:buNone/>
            </a:pPr>
            <a:r>
              <a:rPr lang="en-US" sz="1600" b="1" dirty="0">
                <a:solidFill>
                  <a:srgbClr val="999999"/>
                </a:solidFill>
              </a:rPr>
              <a:t>Data Not Available</a:t>
            </a:r>
            <a:endParaRPr lang="en-US" sz="1600" dirty="0"/>
          </a:p>
        </p:txBody>
      </p:sp>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TALKER &amp; TOP INFLUENCER</a:t>
            </a:r>
            <a:endParaRPr lang="en-US" sz="2400" dirty="0"/>
          </a:p>
        </p:txBody>
      </p:sp>
      <p:sp>
        <p:nvSpPr>
          <p:cNvPr id="3" name="Shape 1"/>
          <p:cNvSpPr/>
          <p:nvPr/>
        </p:nvSpPr>
        <p:spPr>
          <a:xfrm>
            <a:off x="320040" y="1005840"/>
            <a:ext cx="11704320" cy="5559552"/>
          </a:xfrm>
          <a:prstGeom prst="roundRect">
            <a:avLst>
              <a:gd name="adj" fmla="val 1645"/>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457200" y="960120"/>
            <a:ext cx="525780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graphicFrame>
        <p:nvGraphicFramePr>
          <p:cNvPr id="9" name="Table 0"/>
          <p:cNvGraphicFramePr>
            <a:graphicFrameLocks noGrp="1"/>
          </p:cNvGraphicFramePr>
          <p:nvPr>
            <p:extLst>
              <p:ext uri="{D42A27DB-BD31-4B8C-83A1-F6EECF244321}">
                <p14:modId xmlns:p14="http://schemas.microsoft.com/office/powerpoint/2010/main" val="1579011935"/>
              </p:ext>
            </p:extLst>
          </p:nvPr>
        </p:nvGraphicFramePr>
        <p:xfrm>
          <a:off x="457200" y="1344168"/>
          <a:ext cx="5486400" cy="914400"/>
        </p:xfrm>
        <a:graphic>
          <a:graphicData uri="http://schemas.openxmlformats.org/drawingml/2006/table">
            <a:tbl>
              <a:tblPr/>
              <a:tblGrid>
                <a:gridCol w="457200"/>
                <a:gridCol w="2286000"/>
                <a:gridCol w="914400"/>
                <a:gridCol w="914400"/>
                <a:gridCol w="914400"/>
              </a:tblGrid>
              <a:tr h="457200">
                <a:tc>
                  <a:txBody>
                    <a:bodyPr/>
                    <a:lstStyle/>
                    <a:p>
                      <a:pPr algn="ctr" indent="0" marL="0">
                        <a:buNone/>
                      </a:pPr>
                      <a:r>
                        <a:rPr lang="en-US" sz="1300" b="1" dirty="0">
                          <a:solidFill>
                            <a:srgbClr val="FFFFFF"/>
                          </a:solidFill>
                        </a:rPr>
                        <a:t>No</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Username</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Social </a:t>
                      </a:r>
                      <a:pPr algn="ctr" indent="0" marL="0">
                        <a:buNone/>
                      </a:pPr>
                      <a:r>
                        <a:rPr lang="en-US" sz="1300" b="1" dirty="0">
                          <a:solidFill>
                            <a:srgbClr val="FFFFFF"/>
                          </a:solidFill>
                        </a:rPr>
                        <a:t>Media</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Talk</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Followers</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r>
              <a:tr h="457200">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dinoraandrian</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21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37.119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2</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HelmiHelmimoze</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21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1.348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3</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ANhuzQ_bAmbANg</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13</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160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4</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safikrizalk</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12</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UBTV </a:t>
                      </a:r>
                      <a:pPr algn="ctr" indent="0" marL="0">
                        <a:buNone/>
                      </a:pPr>
                      <a:r>
                        <a:rPr lang="en-US" sz="1100" dirty="0">
                          <a:solidFill>
                            <a:srgbClr val="0070C0"/>
                          </a:solidFill>
                        </a:rPr>
                        <a:t>BRAWIJAYA</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youtube</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rwhanwiii</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jokitugas.mlg</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3.047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fajrxdz</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tugaskelar.idn</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31.896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10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dimazfakhr_</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bl>
          </a:graphicData>
        </a:graphic>
      </p:graphicFrame>
      <p:sp>
        <p:nvSpPr>
          <p:cNvPr id="6" name="Text 3"/>
          <p:cNvSpPr/>
          <p:nvPr/>
        </p:nvSpPr>
        <p:spPr>
          <a:xfrm>
            <a:off x="6400800" y="960120"/>
            <a:ext cx="5257800" cy="347472"/>
          </a:xfrm>
          <a:prstGeom prst="rect">
            <a:avLst/>
          </a:prstGeom>
          <a:noFill/>
          <a:ln/>
        </p:spPr>
        <p:txBody>
          <a:bodyPr wrap="square" rtlCol="0" anchor="ctr"/>
          <a:lstStyle/>
          <a:p>
            <a:pPr algn="l" indent="0" marL="0">
              <a:buNone/>
            </a:pPr>
            <a:endParaRPr lang="en-US" sz="1800" dirty="0"/>
          </a:p>
        </p:txBody>
      </p:sp>
      <p:graphicFrame>
        <p:nvGraphicFramePr>
          <p:cNvPr id="17" name="Table 1"/>
          <p:cNvGraphicFramePr>
            <a:graphicFrameLocks noGrp="1"/>
          </p:cNvGraphicFramePr>
          <p:nvPr>
            <p:extLst>
              <p:ext uri="{D42A27DB-BD31-4B8C-83A1-F6EECF244321}">
                <p14:modId xmlns:p14="http://schemas.microsoft.com/office/powerpoint/2010/main" val="1579011935"/>
              </p:ext>
            </p:extLst>
          </p:nvPr>
        </p:nvGraphicFramePr>
        <p:xfrm>
          <a:off x="6400800" y="1344168"/>
          <a:ext cx="5486400" cy="914400"/>
        </p:xfrm>
        <a:graphic>
          <a:graphicData uri="http://schemas.openxmlformats.org/drawingml/2006/table">
            <a:tbl>
              <a:tblPr/>
              <a:tblGrid>
                <a:gridCol w="457200"/>
                <a:gridCol w="2286000"/>
                <a:gridCol w="914400"/>
                <a:gridCol w="914400"/>
                <a:gridCol w="914400"/>
              </a:tblGrid>
              <a:tr h="457200">
                <a:tc>
                  <a:txBody>
                    <a:bodyPr/>
                    <a:lstStyle/>
                    <a:p>
                      <a:pPr algn="ctr" indent="0" marL="0">
                        <a:buNone/>
                      </a:pPr>
                      <a:r>
                        <a:rPr lang="en-US" sz="1300" b="1" dirty="0">
                          <a:solidFill>
                            <a:srgbClr val="FFFFFF"/>
                          </a:solidFill>
                        </a:rPr>
                        <a:t>No</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Username</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Social </a:t>
                      </a:r>
                      <a:pPr algn="ctr" indent="0" marL="0">
                        <a:buNone/>
                      </a:pPr>
                      <a:r>
                        <a:rPr lang="en-US" sz="1300" b="1" dirty="0">
                          <a:solidFill>
                            <a:srgbClr val="FFFFFF"/>
                          </a:solidFill>
                        </a:rPr>
                        <a:t>Media</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Followers</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300" b="1" dirty="0">
                          <a:solidFill>
                            <a:srgbClr val="FFFFFF"/>
                          </a:solidFill>
                        </a:rPr>
                        <a:t>Talk</a:t>
                      </a:r>
                      <a:endParaRPr lang="en-US" sz="13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r>
              <a:tr h="457200">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imaqueennz</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13.134</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2</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kamalamassage.malang</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12.714</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3</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captainzrand</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7.467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4</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terduduki</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2.351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merowkock</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2.025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livingliwavi</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1.056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clumsyicha</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819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Cosm1cVoyager25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637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SalsabillaArn</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556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10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onceanblue</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508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bl>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ph idx="100" type="title" hasCustomPrompt="1"/>
          </p:nvPr>
        </p:nvSpPr>
        <p:spPr>
          <a:xfrm>
            <a:off x="128016" y="182880"/>
            <a:ext cx="8229600" cy="457200"/>
          </a:xfrm>
          <a:prstGeom prst="rect">
            <a:avLst/>
          </a:prstGeom>
          <a:noFill/>
          <a:ln/>
        </p:spPr>
        <p:txBody>
          <a:bodyPr wrap="square" rtlCol="0"/>
          <a:lstStyle/>
          <a:p>
            <a:pPr algn="l" indent="0" marL="0">
              <a:buNone/>
            </a:pPr>
            <a:r>
              <a:rPr lang="en-US" sz="2400" dirty="0">
                <a:solidFill>
                  <a:srgbClr val="FFFFFF"/>
                </a:solidFill>
                <a:latin typeface="Rubik Medium" pitchFamily="34" charset="0"/>
                <a:ea typeface="Rubik Medium" pitchFamily="34" charset="-122"/>
                <a:cs typeface="Rubik Medium" pitchFamily="34" charset="-120"/>
              </a:rPr>
              <a:t>TOP TALKER &amp; TOP INFLUENCER</a:t>
            </a:r>
            <a:endParaRPr lang="en-US" sz="2400" dirty="0"/>
          </a:p>
        </p:txBody>
      </p:sp>
      <p:sp>
        <p:nvSpPr>
          <p:cNvPr id="3" name="Shape 1"/>
          <p:cNvSpPr/>
          <p:nvPr/>
        </p:nvSpPr>
        <p:spPr>
          <a:xfrm>
            <a:off x="2651760" y="1005840"/>
            <a:ext cx="9281160" cy="5486400"/>
          </a:xfrm>
          <a:prstGeom prst="roundRect">
            <a:avLst>
              <a:gd name="adj" fmla="val 1667"/>
            </a:avLst>
          </a:prstGeom>
          <a:solidFill>
            <a:srgbClr val="FFFFFF"/>
          </a:solidFill>
          <a:ln/>
          <a:effectLst>
            <a:outerShdw sx="100000" sy="100000" kx="0" ky="0" algn="bl" rotWithShape="0" blurRad="38100" dist="25400" dir="2700000">
              <a:srgbClr val="aaaaaa">
                <a:alpha val="50000"/>
              </a:srgbClr>
            </a:outerShdw>
          </a:effectLst>
        </p:spPr>
      </p:sp>
      <p:sp>
        <p:nvSpPr>
          <p:cNvPr id="4" name="Text 2"/>
          <p:cNvSpPr/>
          <p:nvPr/>
        </p:nvSpPr>
        <p:spPr>
          <a:xfrm>
            <a:off x="2743200" y="877824"/>
            <a:ext cx="4206240" cy="347472"/>
          </a:xfrm>
          <a:prstGeom prst="rect">
            <a:avLst/>
          </a:prstGeom>
          <a:noFill/>
          <a:ln/>
        </p:spPr>
        <p:txBody>
          <a:bodyPr wrap="square" rtlCol="0" anchor="ctr"/>
          <a:lstStyle/>
          <a:p>
            <a:pPr algn="l" indent="0" marL="0">
              <a:buNone/>
            </a:pPr>
            <a:r>
              <a:rPr lang="en-US" sz="1800" dirty="0">
                <a:solidFill>
                  <a:srgbClr val="003366"/>
                </a:solidFill>
                <a:latin typeface="Arial" pitchFamily="34" charset="0"/>
                <a:ea typeface="Arial" pitchFamily="34" charset="-122"/>
                <a:cs typeface="Arial" pitchFamily="34" charset="-120"/>
              </a:rPr>
              <a:t>POSITIVE</a:t>
            </a:r>
            <a:endParaRPr lang="en-US" sz="1800" dirty="0"/>
          </a:p>
        </p:txBody>
      </p:sp>
      <p:graphicFrame>
        <p:nvGraphicFramePr>
          <p:cNvPr id="10" name="Table 0"/>
          <p:cNvGraphicFramePr>
            <a:graphicFrameLocks noGrp="1"/>
          </p:cNvGraphicFramePr>
          <p:nvPr>
            <p:extLst>
              <p:ext uri="{D42A27DB-BD31-4B8C-83A1-F6EECF244321}">
                <p14:modId xmlns:p14="http://schemas.microsoft.com/office/powerpoint/2010/main" val="1579011935"/>
              </p:ext>
            </p:extLst>
          </p:nvPr>
        </p:nvGraphicFramePr>
        <p:xfrm>
          <a:off x="2743200" y="1261872"/>
          <a:ext cx="4389120" cy="914400"/>
        </p:xfrm>
        <a:graphic>
          <a:graphicData uri="http://schemas.openxmlformats.org/drawingml/2006/table">
            <a:tbl>
              <a:tblPr/>
              <a:tblGrid>
                <a:gridCol w="365760"/>
                <a:gridCol w="1828800"/>
                <a:gridCol w="731520"/>
                <a:gridCol w="731520"/>
                <a:gridCol w="731520"/>
              </a:tblGrid>
              <a:tr h="457200">
                <a:tc>
                  <a:txBody>
                    <a:bodyPr/>
                    <a:lstStyle/>
                    <a:p>
                      <a:pPr algn="ctr" indent="0" marL="0">
                        <a:buNone/>
                      </a:pPr>
                      <a:r>
                        <a:rPr lang="en-US" sz="1200" b="1" dirty="0">
                          <a:solidFill>
                            <a:srgbClr val="FFFFFF"/>
                          </a:solidFill>
                        </a:rPr>
                        <a:t>No</a:t>
                      </a:r>
                      <a:endParaRPr lang="en-US" sz="12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200" b="1" dirty="0">
                          <a:solidFill>
                            <a:srgbClr val="FFFFFF"/>
                          </a:solidFill>
                        </a:rPr>
                        <a:t>Username</a:t>
                      </a:r>
                      <a:endParaRPr lang="en-US" sz="12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200" b="1" dirty="0">
                          <a:solidFill>
                            <a:srgbClr val="FFFFFF"/>
                          </a:solidFill>
                        </a:rPr>
                        <a:t>Social </a:t>
                      </a:r>
                      <a:pPr algn="ctr" indent="0" marL="0">
                        <a:buNone/>
                      </a:pPr>
                      <a:r>
                        <a:rPr lang="en-US" sz="1200" b="1" dirty="0">
                          <a:solidFill>
                            <a:srgbClr val="FFFFFF"/>
                          </a:solidFill>
                        </a:rPr>
                        <a:t>Media</a:t>
                      </a:r>
                      <a:endParaRPr lang="en-US" sz="12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200" b="1" dirty="0">
                          <a:solidFill>
                            <a:srgbClr val="FFFFFF"/>
                          </a:solidFill>
                        </a:rPr>
                        <a:t>Talk</a:t>
                      </a:r>
                      <a:endParaRPr lang="en-US" sz="12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c>
                  <a:txBody>
                    <a:bodyPr/>
                    <a:lstStyle/>
                    <a:p>
                      <a:pPr algn="ctr" indent="0" marL="0">
                        <a:buNone/>
                      </a:pPr>
                      <a:r>
                        <a:rPr lang="en-US" sz="1200" b="1" dirty="0">
                          <a:solidFill>
                            <a:srgbClr val="FFFFFF"/>
                          </a:solidFill>
                        </a:rPr>
                        <a:t>Followers</a:t>
                      </a:r>
                      <a:endParaRPr lang="en-US" sz="12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00BAEC"/>
                    </a:solidFill>
                  </a:tcPr>
                </a:tc>
              </a:tr>
              <a:tr h="457200">
                <a:tc>
                  <a:txBody>
                    <a:bodyPr/>
                    <a:lstStyle/>
                    <a:p>
                      <a:pPr algn="ctr" indent="0" marL="0">
                        <a:buNone/>
                      </a:pPr>
                      <a:r>
                        <a:rPr lang="en-US" sz="1100" dirty="0">
                          <a:solidFill>
                            <a:srgbClr val="000000"/>
                          </a:solidFill>
                        </a:rPr>
                        <a:t>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dinoraandrian</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21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37.119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2</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HelmiHelmimoze</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21</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1.348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3</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ANhuzQ_bAmbANg</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twitter</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13</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160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4</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safikrizalk</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12</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UBTV </a:t>
                      </a:r>
                      <a:pPr algn="ctr" indent="0" marL="0">
                        <a:buNone/>
                      </a:pPr>
                      <a:r>
                        <a:rPr lang="en-US" sz="1100" dirty="0">
                          <a:solidFill>
                            <a:srgbClr val="0070C0"/>
                          </a:solidFill>
                        </a:rPr>
                        <a:t>BRAWIJAYA</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youtube</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10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rwhanwiii</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jokitugas.mlg</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3.047</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8</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fajrxdz</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r h="457200">
                <a:tc>
                  <a:txBody>
                    <a:bodyPr/>
                    <a:lstStyle/>
                    <a:p>
                      <a:pPr algn="ctr" indent="0" marL="0">
                        <a:buNone/>
                      </a:pPr>
                      <a:r>
                        <a:rPr lang="en-US" sz="1100" dirty="0">
                          <a:solidFill>
                            <a:srgbClr val="000000"/>
                          </a:solidFill>
                        </a:rPr>
                        <a:t>9</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70C0"/>
                          </a:solidFill>
                        </a:rPr>
                        <a:t>tugaskelar.idn</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c>
                  <a:txBody>
                    <a:bodyPr/>
                    <a:lstStyle/>
                    <a:p>
                      <a:pPr algn="ctr" indent="0" marL="0">
                        <a:buNone/>
                      </a:pPr>
                      <a:r>
                        <a:rPr lang="en-US" sz="1100" dirty="0">
                          <a:solidFill>
                            <a:srgbClr val="000000"/>
                          </a:solidFill>
                        </a:rPr>
                        <a:t>31.896</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FFFFFF"/>
                    </a:solidFill>
                  </a:tcPr>
                </a:tc>
              </a:tr>
              <a:tr h="457200">
                <a:tc>
                  <a:txBody>
                    <a:bodyPr/>
                    <a:lstStyle/>
                    <a:p>
                      <a:pPr algn="ctr" indent="0" marL="0">
                        <a:buNone/>
                      </a:pPr>
                      <a:r>
                        <a:rPr lang="en-US" sz="1100" dirty="0">
                          <a:solidFill>
                            <a:srgbClr val="000000"/>
                          </a:solidFill>
                        </a:rPr>
                        <a:t>10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70C0"/>
                          </a:solidFill>
                        </a:rPr>
                        <a:t>dimazfakhr_</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instagram</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5</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c>
                  <a:txBody>
                    <a:bodyPr/>
                    <a:lstStyle/>
                    <a:p>
                      <a:pPr algn="ctr" indent="0" marL="0">
                        <a:buNone/>
                      </a:pPr>
                      <a:r>
                        <a:rPr lang="en-US" sz="1100" dirty="0">
                          <a:solidFill>
                            <a:srgbClr val="000000"/>
                          </a:solidFill>
                        </a:rPr>
                        <a:t>0</a:t>
                      </a:r>
                      <a:endParaRPr lang="en-US" sz="1100" dirty="0"/>
                    </a:p>
                  </a:txBody>
                  <a:tcPr marL="73152" marR="73152" marT="73152" marB="73152" anchor="ctr">
                    <a:lnL w="0" cap="flat" cmpd="sng" algn="ctr">
                      <a:noFill/>
                    </a:lnL>
                    <a:lnR w="0" cap="flat" cmpd="sng" algn="ctr">
                      <a:noFill/>
                    </a:lnR>
                    <a:lnT w="0" cap="flat" cmpd="sng" algn="ctr">
                      <a:noFill/>
                    </a:lnT>
                    <a:lnB w="0" cap="flat" cmpd="sng" algn="ctr">
                      <a:noFill/>
                    </a:lnB>
                    <a:solidFill>
                      <a:srgbClr val="E7F4F9"/>
                    </a:solidFill>
                  </a:tcPr>
                </a:tc>
              </a:tr>
            </a:tbl>
          </a:graphicData>
        </a:graphic>
      </p:graphicFrame>
      <p:sp>
        <p:nvSpPr>
          <p:cNvPr id="25" name="Slide Number Placeholder 0"/>
          <p:cNvSpPr>
            <a:spLocks noGrp="1"/>
          </p:cNvSpPr>
          <p:nvPr>
            <p:ph type="sldNum" sz="quarter" idx="4294967295"/>
          </p:nvPr>
        </p:nvSpPr>
        <p:spPr>
          <a:xfrm>
            <a:off x="11420856" y="182880"/>
            <a:ext cx="457200" cy="457200"/>
          </a:xfrm>
          <a:prstGeom prst="rect">
            <a:avLst/>
          </a:prstGeom>
          <a:extLst>
            <a:ext uri="{C572A759-6A51-4108-AA02-DFA0A04FC94B}">
              <ma14:wrappingTextBoxFlag xmlns:ma14="http://schemas.microsoft.com/office/mac/drawingml/2011/main" val="0"/>
            </a:ext>
          </a:extLst>
        </p:spPr>
        <p:txBody>
          <a:bodyPr anchor="ctr"/>
          <a:lstStyle>
            <a:lvl1pPr>
              <a:defRPr sz="1800">
                <a:solidFill>
                  <a:srgbClr val="757575"/>
                </a:solidFill>
                <a:latin typeface="Calibri (Body)"/>
                <a:ea typeface="Calibri (Body)"/>
                <a:cs typeface="Calibri (Body)"/>
              </a:defRPr>
            </a:lvl1pPr>
          </a:lstStyle>
          <a:p>
            <a:pPr algn="ctr"/>
            <a:fld id="{F7021451-1387-4CA6-816F-3879F97B5CBC}" type="slidenum">
              <a:rPr b="0"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50</Slides>
  <Notes>50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2026-02-11T06:10:28Z</dcterms:created>
  <dcterms:modified xsi:type="dcterms:W3CDTF">2026-02-11T06:10:28Z</dcterms:modified>
</cp:coreProperties>
</file>